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02" y="-3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FE531A-8C18-4EF0-B8F2-AB6B63B1AC61}" type="datetimeFigureOut">
              <a:rPr kumimoji="1" lang="ja-JP" altLang="en-US" smtClean="0"/>
              <a:t>2013/10/30</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7ED1E0-EB50-4C0B-8CA0-AF5AD609FC59}" type="slidenum">
              <a:rPr kumimoji="1" lang="ja-JP" altLang="en-US" smtClean="0"/>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ー 1"/>
          <p:cNvSpPr>
            <a:spLocks noGrp="1" noRot="1" noChangeAspect="1" noTextEdit="1"/>
          </p:cNvSpPr>
          <p:nvPr>
            <p:ph type="sldImg"/>
          </p:nvPr>
        </p:nvSpPr>
        <p:spPr>
          <a:ln/>
        </p:spPr>
      </p:sp>
      <p:sp>
        <p:nvSpPr>
          <p:cNvPr id="97283" name="ノート プレースホルダー 2"/>
          <p:cNvSpPr>
            <a:spLocks noGrp="1"/>
          </p:cNvSpPr>
          <p:nvPr>
            <p:ph type="body" idx="1"/>
          </p:nvPr>
        </p:nvSpPr>
        <p:spPr>
          <a:noFill/>
        </p:spPr>
        <p:txBody>
          <a:bodyPr/>
          <a:lstStyle/>
          <a:p>
            <a:endParaRPr kumimoji="1" lang="ja-JP" altLang="en-US" smtClean="0"/>
          </a:p>
        </p:txBody>
      </p:sp>
      <p:sp>
        <p:nvSpPr>
          <p:cNvPr id="97284" name="スライド番号プレースホルダー 3"/>
          <p:cNvSpPr>
            <a:spLocks noGrp="1"/>
          </p:cNvSpPr>
          <p:nvPr>
            <p:ph type="sldNum" sz="quarter" idx="5"/>
          </p:nvPr>
        </p:nvSpPr>
        <p:spPr>
          <a:noFill/>
        </p:spPr>
        <p:txBody>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fld id="{37CDE2A5-0CD2-4A1A-B45F-579E55904860}" type="slidenum">
              <a:rPr lang="en-US" altLang="ja-JP" sz="1200" smtClean="0"/>
              <a:pPr/>
              <a:t>12</a:t>
            </a:fld>
            <a:endParaRPr lang="en-US" altLang="ja-JP"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 1"/>
          <p:cNvSpPr>
            <a:spLocks noGrp="1" noRot="1" noChangeAspect="1" noTextEdit="1"/>
          </p:cNvSpPr>
          <p:nvPr>
            <p:ph type="sldImg"/>
          </p:nvPr>
        </p:nvSpPr>
        <p:spPr>
          <a:ln/>
        </p:spPr>
      </p:sp>
      <p:sp>
        <p:nvSpPr>
          <p:cNvPr id="27651" name="ノート プレースホル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ja-JP" altLang="en-US" smtClean="0"/>
          </a:p>
        </p:txBody>
      </p:sp>
      <p:sp>
        <p:nvSpPr>
          <p:cNvPr id="27652" name="スライド番号プレースホルダ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fld id="{E8505DD0-1173-44B3-87DD-46950B15D36E}" type="slidenum">
              <a:rPr kumimoji="1" lang="ja-JP" altLang="en-US" sz="1200" smtClean="0"/>
              <a:pPr/>
              <a:t>14</a:t>
            </a:fld>
            <a:endParaRPr kumimoji="1" lang="ja-JP"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fld id="{68D3F12C-2A9F-4C84-9813-7C40FED9D788}" type="slidenum">
              <a:rPr lang="en-US" altLang="ja-JP" sz="1200" smtClean="0"/>
              <a:pPr/>
              <a:t>15</a:t>
            </a:fld>
            <a:endParaRPr lang="en-US" altLang="ja-JP" sz="1200" smtClean="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fld id="{68D3F12C-2A9F-4C84-9813-7C40FED9D788}" type="slidenum">
              <a:rPr lang="en-US" altLang="ja-JP" sz="1200" smtClean="0"/>
              <a:pPr/>
              <a:t>17</a:t>
            </a:fld>
            <a:endParaRPr lang="en-US" altLang="ja-JP" sz="1200" smtClean="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fld id="{68D3F12C-2A9F-4C84-9813-7C40FED9D788}" type="slidenum">
              <a:rPr lang="en-US" altLang="ja-JP" sz="1200" smtClean="0"/>
              <a:pPr/>
              <a:t>18</a:t>
            </a:fld>
            <a:endParaRPr lang="en-US" altLang="ja-JP" sz="1200" smtClean="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42950" indent="-285750" eaLnBrk="0" hangingPunct="0">
              <a:spcBef>
                <a:spcPct val="30000"/>
              </a:spcBef>
              <a:defRPr kumimoji="1" sz="1200">
                <a:solidFill>
                  <a:schemeClr val="tx1"/>
                </a:solidFill>
                <a:latin typeface="Times New Roman" pitchFamily="18" charset="0"/>
                <a:ea typeface="ＭＳ Ｐ明朝" pitchFamily="18" charset="-128"/>
              </a:defRPr>
            </a:lvl2pPr>
            <a:lvl3pPr marL="1143000" indent="-228600" eaLnBrk="0" hangingPunct="0">
              <a:spcBef>
                <a:spcPct val="30000"/>
              </a:spcBef>
              <a:defRPr kumimoji="1" sz="1200">
                <a:solidFill>
                  <a:schemeClr val="tx1"/>
                </a:solidFill>
                <a:latin typeface="Times New Roman" pitchFamily="18" charset="0"/>
                <a:ea typeface="ＭＳ Ｐ明朝" pitchFamily="18" charset="-128"/>
              </a:defRPr>
            </a:lvl3pPr>
            <a:lvl4pPr marL="1600200" indent="-228600" eaLnBrk="0" hangingPunct="0">
              <a:spcBef>
                <a:spcPct val="30000"/>
              </a:spcBef>
              <a:defRPr kumimoji="1" sz="1200">
                <a:solidFill>
                  <a:schemeClr val="tx1"/>
                </a:solidFill>
                <a:latin typeface="Times New Roman" pitchFamily="18" charset="0"/>
                <a:ea typeface="ＭＳ Ｐ明朝" pitchFamily="18" charset="-128"/>
              </a:defRPr>
            </a:lvl4pPr>
            <a:lvl5pPr marL="2057400" indent="-228600" eaLnBrk="0" hangingPunct="0">
              <a:spcBef>
                <a:spcPct val="30000"/>
              </a:spcBef>
              <a:defRPr kumimoji="1" sz="1200">
                <a:solidFill>
                  <a:schemeClr val="tx1"/>
                </a:solidFill>
                <a:latin typeface="Times New Roman" pitchFamily="18"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7E894366-0604-449E-A67E-89DB68895AE6}" type="slidenum">
              <a:rPr lang="en-US" altLang="ja-JP" smtClean="0">
                <a:ea typeface="ＭＳ Ｐゴシック" pitchFamily="50" charset="-128"/>
              </a:rPr>
              <a:pPr eaLnBrk="1" hangingPunct="1">
                <a:spcBef>
                  <a:spcPct val="0"/>
                </a:spcBef>
              </a:pPr>
              <a:t>29</a:t>
            </a:fld>
            <a:endParaRPr lang="en-US" altLang="ja-JP" smtClean="0">
              <a:ea typeface="ＭＳ Ｐゴシック" pitchFamily="50" charset="-128"/>
            </a:endParaRPr>
          </a:p>
        </p:txBody>
      </p:sp>
      <p:sp>
        <p:nvSpPr>
          <p:cNvPr id="19459" name="Rectangle 2"/>
          <p:cNvSpPr>
            <a:spLocks noGrp="1" noRot="1" noChangeAspect="1" noChangeArrowheads="1" noTextEdit="1"/>
          </p:cNvSpPr>
          <p:nvPr>
            <p:ph type="sldImg"/>
          </p:nvPr>
        </p:nvSpPr>
        <p:spPr>
          <a:solidFill>
            <a:srgbClr val="FFFFFF"/>
          </a:solidFill>
          <a:ln w="12700" cap="flat"/>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8" tIns="44450" rIns="90488" bIns="44450"/>
          <a:lstStyle/>
          <a:p>
            <a:pPr eaLnBrk="1" hangingPunct="1"/>
            <a:endParaRPr lang="ja-JP" altLang="ja-JP" smtClean="0">
              <a:ea typeface="ＭＳ Ｐゴシック"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42950" indent="-285750" eaLnBrk="0" hangingPunct="0">
              <a:spcBef>
                <a:spcPct val="30000"/>
              </a:spcBef>
              <a:defRPr kumimoji="1" sz="1200">
                <a:solidFill>
                  <a:schemeClr val="tx1"/>
                </a:solidFill>
                <a:latin typeface="Times New Roman" pitchFamily="18" charset="0"/>
                <a:ea typeface="ＭＳ Ｐ明朝" pitchFamily="18" charset="-128"/>
              </a:defRPr>
            </a:lvl2pPr>
            <a:lvl3pPr marL="1143000" indent="-228600" eaLnBrk="0" hangingPunct="0">
              <a:spcBef>
                <a:spcPct val="30000"/>
              </a:spcBef>
              <a:defRPr kumimoji="1" sz="1200">
                <a:solidFill>
                  <a:schemeClr val="tx1"/>
                </a:solidFill>
                <a:latin typeface="Times New Roman" pitchFamily="18" charset="0"/>
                <a:ea typeface="ＭＳ Ｐ明朝" pitchFamily="18" charset="-128"/>
              </a:defRPr>
            </a:lvl3pPr>
            <a:lvl4pPr marL="1600200" indent="-228600" eaLnBrk="0" hangingPunct="0">
              <a:spcBef>
                <a:spcPct val="30000"/>
              </a:spcBef>
              <a:defRPr kumimoji="1" sz="1200">
                <a:solidFill>
                  <a:schemeClr val="tx1"/>
                </a:solidFill>
                <a:latin typeface="Times New Roman" pitchFamily="18" charset="0"/>
                <a:ea typeface="ＭＳ Ｐ明朝" pitchFamily="18" charset="-128"/>
              </a:defRPr>
            </a:lvl4pPr>
            <a:lvl5pPr marL="2057400" indent="-228600" eaLnBrk="0" hangingPunct="0">
              <a:spcBef>
                <a:spcPct val="30000"/>
              </a:spcBef>
              <a:defRPr kumimoji="1" sz="1200">
                <a:solidFill>
                  <a:schemeClr val="tx1"/>
                </a:solidFill>
                <a:latin typeface="Times New Roman" pitchFamily="18"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AD87062E-6228-412F-8382-271AF46AE077}" type="slidenum">
              <a:rPr lang="en-US" altLang="ja-JP" smtClean="0">
                <a:ea typeface="ＭＳ Ｐゴシック" pitchFamily="50" charset="-128"/>
              </a:rPr>
              <a:pPr eaLnBrk="1" hangingPunct="1">
                <a:spcBef>
                  <a:spcPct val="0"/>
                </a:spcBef>
              </a:pPr>
              <a:t>30</a:t>
            </a:fld>
            <a:endParaRPr lang="en-US" altLang="ja-JP" smtClean="0">
              <a:ea typeface="ＭＳ Ｐゴシック" pitchFamily="50" charset="-128"/>
            </a:endParaRPr>
          </a:p>
        </p:txBody>
      </p:sp>
      <p:sp>
        <p:nvSpPr>
          <p:cNvPr id="20483" name="Rectangle 2"/>
          <p:cNvSpPr>
            <a:spLocks noGrp="1" noRot="1" noChangeAspect="1" noChangeArrowheads="1" noTextEdit="1"/>
          </p:cNvSpPr>
          <p:nvPr>
            <p:ph type="sldImg"/>
          </p:nvPr>
        </p:nvSpPr>
        <p:spPr>
          <a:solidFill>
            <a:srgbClr val="FFFFFF"/>
          </a:solidFill>
          <a:ln w="12700" cap="flat"/>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8" tIns="44450" rIns="90488" bIns="44450"/>
          <a:lstStyle/>
          <a:p>
            <a:pPr eaLnBrk="1" hangingPunct="1"/>
            <a:endParaRPr lang="ja-JP" altLang="ja-JP" smtClean="0">
              <a:ea typeface="ＭＳ Ｐゴシック"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fld id="{A7121A36-1534-470A-B083-4E84DBF81F9C}" type="slidenum">
              <a:rPr lang="ja-JP" altLang="en-US" sz="1200" smtClean="0"/>
              <a:pPr/>
              <a:t>31</a:t>
            </a:fld>
            <a:endParaRPr lang="en-US" altLang="ja-JP" sz="120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FFA0B51B-081B-4243-B40F-8C99D9D6E41A}" type="datetimeFigureOut">
              <a:rPr kumimoji="1" lang="ja-JP" altLang="en-US" smtClean="0"/>
              <a:t>2013/10/30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1E0DED1-967C-42BC-99CA-2C117CDCE863}" type="slidenum">
              <a:rPr kumimoji="1" lang="ja-JP" altLang="en-US" smtClean="0"/>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FA0B51B-081B-4243-B40F-8C99D9D6E41A}" type="datetimeFigureOut">
              <a:rPr kumimoji="1" lang="ja-JP" altLang="en-US" smtClean="0"/>
              <a:t>2013/10/30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1E0DED1-967C-42BC-99CA-2C117CDCE863}" type="slidenum">
              <a:rPr kumimoji="1" lang="ja-JP" altLang="en-US" smtClean="0"/>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FA0B51B-081B-4243-B40F-8C99D9D6E41A}" type="datetimeFigureOut">
              <a:rPr kumimoji="1" lang="ja-JP" altLang="en-US" smtClean="0"/>
              <a:t>2013/10/30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1E0DED1-967C-42BC-99CA-2C117CDCE863}" type="slidenum">
              <a:rPr kumimoji="1" lang="ja-JP" altLang="en-US" smtClean="0"/>
              <a:t>&lt;#&gt;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92100"/>
            <a:ext cx="8229600" cy="5727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54B92CC8-9289-4B8C-9263-E06DDB716E79}" type="slidenum">
              <a:rPr lang="ja-JP" altLang="en-US"/>
              <a:pPr>
                <a:defRPr/>
              </a:pPr>
              <a:t>&lt;#&gt;</a:t>
            </a:fld>
            <a:endParaRPr lang="en-US" altLang="ja-JP"/>
          </a:p>
        </p:txBody>
      </p:sp>
    </p:spTree>
    <p:extLst>
      <p:ext uri="{BB962C8B-B14F-4D97-AF65-F5344CB8AC3E}">
        <p14:creationId xmlns:p14="http://schemas.microsoft.com/office/powerpoint/2010/main" xmlns="" val="55996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9" y="617538"/>
            <a:ext cx="7793037"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1182688" y="2017713"/>
            <a:ext cx="7772400" cy="4114800"/>
          </a:xfrm>
        </p:spPr>
        <p:txBody>
          <a:bodyPr/>
          <a:lstStyle/>
          <a:p>
            <a:pPr lvl="0"/>
            <a:endParaRPr lang="ja-JP" altLang="en-US" noProof="0" smtClean="0"/>
          </a:p>
        </p:txBody>
      </p:sp>
      <p:sp>
        <p:nvSpPr>
          <p:cNvPr id="4" name="Rectangle 11"/>
          <p:cNvSpPr>
            <a:spLocks noGrp="1" noChangeArrowheads="1"/>
          </p:cNvSpPr>
          <p:nvPr>
            <p:ph type="dt" sz="half" idx="10"/>
          </p:nvPr>
        </p:nvSpPr>
        <p:spPr/>
        <p:txBody>
          <a:bodyPr/>
          <a:lstStyle>
            <a:lvl1pPr>
              <a:defRPr/>
            </a:lvl1pPr>
          </a:lstStyle>
          <a:p>
            <a:pPr>
              <a:defRPr/>
            </a:pPr>
            <a:endParaRPr lang="en-US" altLang="ja-JP"/>
          </a:p>
        </p:txBody>
      </p:sp>
      <p:sp>
        <p:nvSpPr>
          <p:cNvPr id="5" name="Rectangle 12"/>
          <p:cNvSpPr>
            <a:spLocks noGrp="1" noChangeArrowheads="1"/>
          </p:cNvSpPr>
          <p:nvPr>
            <p:ph type="ftr" sz="quarter" idx="11"/>
          </p:nvPr>
        </p:nvSpPr>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p:txBody>
          <a:bodyPr/>
          <a:lstStyle>
            <a:lvl1pPr>
              <a:defRPr/>
            </a:lvl1pPr>
          </a:lstStyle>
          <a:p>
            <a:pPr>
              <a:defRPr/>
            </a:pPr>
            <a:fld id="{7C78DDF4-833D-4993-B18A-55F1C2AAF160}" type="slidenum">
              <a:rPr lang="en-US" altLang="ja-JP"/>
              <a:pPr>
                <a:defRPr/>
              </a:pPr>
              <a:t>&lt;#&gt;</a:t>
            </a:fld>
            <a:endParaRPr lang="en-US" altLang="ja-JP"/>
          </a:p>
        </p:txBody>
      </p:sp>
    </p:spTree>
    <p:extLst>
      <p:ext uri="{BB962C8B-B14F-4D97-AF65-F5344CB8AC3E}">
        <p14:creationId xmlns:p14="http://schemas.microsoft.com/office/powerpoint/2010/main" xmlns="" val="2856559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FA0B51B-081B-4243-B40F-8C99D9D6E41A}" type="datetimeFigureOut">
              <a:rPr kumimoji="1" lang="ja-JP" altLang="en-US" smtClean="0"/>
              <a:t>2013/10/30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1E0DED1-967C-42BC-99CA-2C117CDCE863}" type="slidenum">
              <a:rPr kumimoji="1" lang="ja-JP" altLang="en-US" smtClean="0"/>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FFA0B51B-081B-4243-B40F-8C99D9D6E41A}" type="datetimeFigureOut">
              <a:rPr kumimoji="1" lang="ja-JP" altLang="en-US" smtClean="0"/>
              <a:t>2013/10/30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1E0DED1-967C-42BC-99CA-2C117CDCE863}" type="slidenum">
              <a:rPr kumimoji="1" lang="ja-JP" altLang="en-US" smtClean="0"/>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FFA0B51B-081B-4243-B40F-8C99D9D6E41A}" type="datetimeFigureOut">
              <a:rPr kumimoji="1" lang="ja-JP" altLang="en-US" smtClean="0"/>
              <a:t>2013/10/30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21E0DED1-967C-42BC-99CA-2C117CDCE863}" type="slidenum">
              <a:rPr kumimoji="1" lang="ja-JP" altLang="en-US" smtClean="0"/>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FFA0B51B-081B-4243-B40F-8C99D9D6E41A}" type="datetimeFigureOut">
              <a:rPr kumimoji="1" lang="ja-JP" altLang="en-US" smtClean="0"/>
              <a:t>2013/10/30</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21E0DED1-967C-42BC-99CA-2C117CDCE863}" type="slidenum">
              <a:rPr kumimoji="1" lang="ja-JP" altLang="en-US" smtClean="0"/>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FFA0B51B-081B-4243-B40F-8C99D9D6E41A}" type="datetimeFigureOut">
              <a:rPr kumimoji="1" lang="ja-JP" altLang="en-US" smtClean="0"/>
              <a:t>2013/10/30</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21E0DED1-967C-42BC-99CA-2C117CDCE863}" type="slidenum">
              <a:rPr kumimoji="1" lang="ja-JP" altLang="en-US" smtClean="0"/>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FA0B51B-081B-4243-B40F-8C99D9D6E41A}" type="datetimeFigureOut">
              <a:rPr kumimoji="1" lang="ja-JP" altLang="en-US" smtClean="0"/>
              <a:t>2013/10/30</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21E0DED1-967C-42BC-99CA-2C117CDCE863}" type="slidenum">
              <a:rPr kumimoji="1" lang="ja-JP" altLang="en-US" smtClean="0"/>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FA0B51B-081B-4243-B40F-8C99D9D6E41A}" type="datetimeFigureOut">
              <a:rPr kumimoji="1" lang="ja-JP" altLang="en-US" smtClean="0"/>
              <a:t>2013/10/30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21E0DED1-967C-42BC-99CA-2C117CDCE863}" type="slidenum">
              <a:rPr kumimoji="1" lang="ja-JP" altLang="en-US" smtClean="0"/>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FA0B51B-081B-4243-B40F-8C99D9D6E41A}" type="datetimeFigureOut">
              <a:rPr kumimoji="1" lang="ja-JP" altLang="en-US" smtClean="0"/>
              <a:t>2013/10/30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21E0DED1-967C-42BC-99CA-2C117CDCE863}" type="slidenum">
              <a:rPr kumimoji="1" lang="ja-JP" altLang="en-US" smtClean="0"/>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A0B51B-081B-4243-B40F-8C99D9D6E41A}" type="datetimeFigureOut">
              <a:rPr kumimoji="1" lang="ja-JP" altLang="en-US" smtClean="0"/>
              <a:t>2013/10/30</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E0DED1-967C-42BC-99CA-2C117CDCE863}" type="slidenum">
              <a:rPr kumimoji="1" lang="ja-JP" altLang="en-US" smtClean="0"/>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Microsoft_Office_Excel_97-2003_______1.xls"/><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77996" y="445811"/>
            <a:ext cx="7922482" cy="1127773"/>
          </a:xfrm>
          <a:prstGeom prst="rect">
            <a:avLst/>
          </a:prstGeom>
          <a:solidFill>
            <a:srgbClr val="FFFF99"/>
          </a:solidFill>
        </p:spPr>
        <p:txBody>
          <a:bodyPr wrap="none" lIns="65306" tIns="32653" rIns="65306" bIns="32653" rtlCol="0">
            <a:spAutoFit/>
          </a:bodyPr>
          <a:lstStyle/>
          <a:p>
            <a:pPr algn="ctr"/>
            <a:r>
              <a:rPr lang="ja-JP" altLang="en-US" sz="5100" dirty="0"/>
              <a:t>フッ化物利用による</a:t>
            </a:r>
            <a:r>
              <a:rPr lang="ja-JP" altLang="en-US" sz="5100" dirty="0" err="1"/>
              <a:t>う蝕</a:t>
            </a:r>
            <a:r>
              <a:rPr lang="ja-JP" altLang="en-US" sz="5100" dirty="0"/>
              <a:t>予防</a:t>
            </a:r>
            <a:endParaRPr lang="en-US" altLang="ja-JP" sz="5100" dirty="0"/>
          </a:p>
          <a:p>
            <a:pPr algn="ctr"/>
            <a:r>
              <a:rPr kumimoji="1" lang="ja-JP" altLang="en-US" dirty="0" smtClean="0"/>
              <a:t>～水道水ﾌﾛﾘﾃﾞｰｼｮﾝと健康社会～</a:t>
            </a:r>
            <a:endParaRPr kumimoji="1" lang="ja-JP" altLang="en-US" dirty="0"/>
          </a:p>
        </p:txBody>
      </p:sp>
      <p:sp>
        <p:nvSpPr>
          <p:cNvPr id="6" name="テキスト ボックス 5"/>
          <p:cNvSpPr txBox="1"/>
          <p:nvPr/>
        </p:nvSpPr>
        <p:spPr>
          <a:xfrm>
            <a:off x="903218" y="1970092"/>
            <a:ext cx="7319753" cy="589164"/>
          </a:xfrm>
          <a:prstGeom prst="rect">
            <a:avLst/>
          </a:prstGeom>
          <a:solidFill>
            <a:schemeClr val="bg1"/>
          </a:solidFill>
        </p:spPr>
        <p:txBody>
          <a:bodyPr wrap="none" lIns="65306" tIns="32653" rIns="65306" bIns="32653" rtlCol="0">
            <a:spAutoFit/>
          </a:bodyPr>
          <a:lstStyle/>
          <a:p>
            <a:r>
              <a:rPr lang="en-US" altLang="ja-JP" sz="3400" dirty="0"/>
              <a:t>[ 1</a:t>
            </a:r>
            <a:r>
              <a:rPr lang="ja-JP" altLang="en-US" sz="3400" dirty="0"/>
              <a:t> </a:t>
            </a:r>
            <a:r>
              <a:rPr lang="en-US" altLang="ja-JP" sz="3400" dirty="0"/>
              <a:t>]  </a:t>
            </a:r>
            <a:r>
              <a:rPr lang="ja-JP" altLang="en-US" sz="3400" dirty="0"/>
              <a:t>歯喪失の原因とう蝕予防の重要性</a:t>
            </a:r>
            <a:endParaRPr kumimoji="1" lang="ja-JP" altLang="en-US" dirty="0"/>
          </a:p>
        </p:txBody>
      </p:sp>
      <p:sp>
        <p:nvSpPr>
          <p:cNvPr id="7" name="テキスト ボックス 6"/>
          <p:cNvSpPr txBox="1"/>
          <p:nvPr/>
        </p:nvSpPr>
        <p:spPr>
          <a:xfrm>
            <a:off x="906535" y="2567147"/>
            <a:ext cx="7475949" cy="1143162"/>
          </a:xfrm>
          <a:prstGeom prst="rect">
            <a:avLst/>
          </a:prstGeom>
          <a:solidFill>
            <a:schemeClr val="bg1"/>
          </a:solidFill>
        </p:spPr>
        <p:txBody>
          <a:bodyPr wrap="square" lIns="65306" tIns="32653" rIns="65306" bIns="32653" rtlCol="0">
            <a:spAutoFit/>
          </a:bodyPr>
          <a:lstStyle/>
          <a:p>
            <a:pPr>
              <a:lnSpc>
                <a:spcPts val="4214"/>
              </a:lnSpc>
            </a:pPr>
            <a:r>
              <a:rPr lang="en-US" altLang="ja-JP" sz="3400" dirty="0"/>
              <a:t>[ 2</a:t>
            </a:r>
            <a:r>
              <a:rPr lang="ja-JP" altLang="en-US" sz="3400" dirty="0"/>
              <a:t> </a:t>
            </a:r>
            <a:r>
              <a:rPr lang="en-US" altLang="ja-JP" sz="3400" dirty="0"/>
              <a:t>]  </a:t>
            </a:r>
            <a:r>
              <a:rPr lang="ja-JP" altLang="en-US" dirty="0" smtClean="0"/>
              <a:t>フッ化物利用を基盤としたう蝕予防体系</a:t>
            </a:r>
            <a:endParaRPr lang="en-US" altLang="ja-JP" dirty="0" smtClean="0"/>
          </a:p>
          <a:p>
            <a:pPr>
              <a:lnSpc>
                <a:spcPts val="4214"/>
              </a:lnSpc>
            </a:pPr>
            <a:r>
              <a:rPr lang="ja-JP" altLang="en-US" sz="1700" dirty="0"/>
              <a:t>　　</a:t>
            </a:r>
            <a:r>
              <a:rPr lang="en-US" altLang="ja-JP" dirty="0" smtClean="0"/>
              <a:t>- </a:t>
            </a:r>
            <a:r>
              <a:rPr lang="ja-JP" altLang="en-US" dirty="0" smtClean="0"/>
              <a:t>水道水ﾌﾛﾘﾃﾞｰｼｮﾝは最善の公衆衛生施策 </a:t>
            </a:r>
            <a:r>
              <a:rPr lang="en-US" altLang="ja-JP" dirty="0" smtClean="0"/>
              <a:t>-</a:t>
            </a:r>
            <a:endParaRPr kumimoji="1" lang="ja-JP" altLang="en-US" dirty="0"/>
          </a:p>
        </p:txBody>
      </p:sp>
      <p:sp>
        <p:nvSpPr>
          <p:cNvPr id="8" name="テキスト ボックス 7"/>
          <p:cNvSpPr txBox="1"/>
          <p:nvPr/>
        </p:nvSpPr>
        <p:spPr>
          <a:xfrm>
            <a:off x="931125" y="3658380"/>
            <a:ext cx="7459000" cy="589164"/>
          </a:xfrm>
          <a:prstGeom prst="rect">
            <a:avLst/>
          </a:prstGeom>
          <a:solidFill>
            <a:schemeClr val="bg1"/>
          </a:solidFill>
        </p:spPr>
        <p:txBody>
          <a:bodyPr wrap="square" lIns="65306" tIns="32653" rIns="65306" bIns="32653" rtlCol="0">
            <a:spAutoFit/>
          </a:bodyPr>
          <a:lstStyle/>
          <a:p>
            <a:r>
              <a:rPr lang="en-US" altLang="ja-JP" sz="3400" dirty="0"/>
              <a:t>[ 3</a:t>
            </a:r>
            <a:r>
              <a:rPr lang="ja-JP" altLang="en-US" sz="3400" dirty="0"/>
              <a:t> </a:t>
            </a:r>
            <a:r>
              <a:rPr lang="en-US" altLang="ja-JP" sz="3400" dirty="0"/>
              <a:t>]  </a:t>
            </a:r>
            <a:r>
              <a:rPr lang="ja-JP" altLang="en-US" sz="3400" dirty="0"/>
              <a:t>フッ化物利用の普及を阻む要因</a:t>
            </a:r>
            <a:endParaRPr lang="en-US" altLang="ja-JP" sz="3400" dirty="0"/>
          </a:p>
        </p:txBody>
      </p:sp>
      <p:sp>
        <p:nvSpPr>
          <p:cNvPr id="9" name="テキスト ボックス 8"/>
          <p:cNvSpPr txBox="1"/>
          <p:nvPr/>
        </p:nvSpPr>
        <p:spPr>
          <a:xfrm>
            <a:off x="920166" y="4251948"/>
            <a:ext cx="7459001" cy="1112384"/>
          </a:xfrm>
          <a:prstGeom prst="rect">
            <a:avLst/>
          </a:prstGeom>
          <a:solidFill>
            <a:schemeClr val="bg1"/>
          </a:solidFill>
        </p:spPr>
        <p:txBody>
          <a:bodyPr wrap="square" lIns="65306" tIns="32653" rIns="65306" bIns="32653" rtlCol="0">
            <a:spAutoFit/>
          </a:bodyPr>
          <a:lstStyle/>
          <a:p>
            <a:r>
              <a:rPr lang="en-US" altLang="ja-JP" sz="3400" dirty="0"/>
              <a:t>[ 4</a:t>
            </a:r>
            <a:r>
              <a:rPr lang="ja-JP" altLang="en-US" sz="3400" dirty="0"/>
              <a:t> </a:t>
            </a:r>
            <a:r>
              <a:rPr lang="en-US" altLang="ja-JP" sz="3400" dirty="0"/>
              <a:t>]  </a:t>
            </a:r>
            <a:r>
              <a:rPr lang="ja-JP" altLang="en-US" sz="3400" dirty="0"/>
              <a:t>健康社会と実行力ある施策の提言</a:t>
            </a:r>
            <a:endParaRPr lang="en-US" altLang="ja-JP" sz="3400" dirty="0"/>
          </a:p>
          <a:p>
            <a:r>
              <a:rPr lang="ja-JP" altLang="en-US" sz="3400" dirty="0"/>
              <a:t>　</a:t>
            </a:r>
            <a:r>
              <a:rPr lang="ja-JP" altLang="en-US" sz="3400" dirty="0"/>
              <a:t>　　　</a:t>
            </a:r>
            <a:r>
              <a:rPr lang="en-US" altLang="ja-JP" sz="2300" dirty="0"/>
              <a:t>- </a:t>
            </a:r>
            <a:r>
              <a:rPr lang="ja-JP" altLang="en-US" sz="2300" dirty="0"/>
              <a:t>日本口腔衛生学会フッ化物応用委員会 </a:t>
            </a:r>
            <a:r>
              <a:rPr lang="en-US" altLang="ja-JP" sz="2300" dirty="0"/>
              <a:t>-</a:t>
            </a:r>
            <a:endParaRPr lang="ja-JP" altLang="en-US" sz="2300" dirty="0"/>
          </a:p>
        </p:txBody>
      </p:sp>
      <p:sp>
        <p:nvSpPr>
          <p:cNvPr id="10" name="テキスト ボックス 9"/>
          <p:cNvSpPr txBox="1"/>
          <p:nvPr/>
        </p:nvSpPr>
        <p:spPr>
          <a:xfrm>
            <a:off x="2771801" y="5949280"/>
            <a:ext cx="2440212" cy="342943"/>
          </a:xfrm>
          <a:prstGeom prst="rect">
            <a:avLst/>
          </a:prstGeom>
          <a:noFill/>
        </p:spPr>
        <p:txBody>
          <a:bodyPr wrap="none" lIns="65306" tIns="32653" rIns="65306" bIns="32653" rtlCol="0">
            <a:spAutoFit/>
          </a:bodyPr>
          <a:lstStyle/>
          <a:p>
            <a:r>
              <a:rPr kumimoji="1" lang="ja-JP" altLang="en-US" dirty="0" smtClean="0"/>
              <a:t>日本大学　　小林　清吾</a:t>
            </a:r>
            <a:endParaRPr kumimoji="1" lang="ja-JP" altLang="en-US" dirty="0"/>
          </a:p>
        </p:txBody>
      </p:sp>
    </p:spTree>
    <p:extLst>
      <p:ext uri="{BB962C8B-B14F-4D97-AF65-F5344CB8AC3E}">
        <p14:creationId xmlns:p14="http://schemas.microsoft.com/office/powerpoint/2010/main" xmlns="" val="13289019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a:xfrm>
            <a:off x="1763713" y="2565400"/>
            <a:ext cx="6469062" cy="762000"/>
          </a:xfrm>
        </p:spPr>
        <p:txBody>
          <a:bodyPr/>
          <a:lstStyle/>
          <a:p>
            <a:pPr eaLnBrk="1" hangingPunct="1"/>
            <a:r>
              <a:rPr lang="ja-JP" altLang="en-US" smtClean="0">
                <a:solidFill>
                  <a:schemeClr val="tx1"/>
                </a:solidFill>
                <a:ea typeface="ＭＳ Ｐゴシック" pitchFamily="50" charset="-128"/>
              </a:rPr>
              <a:t>フッ化物洗口ガイドライン</a:t>
            </a:r>
          </a:p>
        </p:txBody>
      </p:sp>
      <p:sp>
        <p:nvSpPr>
          <p:cNvPr id="64515" name="Text Box 3"/>
          <p:cNvSpPr txBox="1">
            <a:spLocks noChangeArrowheads="1"/>
          </p:cNvSpPr>
          <p:nvPr/>
        </p:nvSpPr>
        <p:spPr bwMode="auto">
          <a:xfrm>
            <a:off x="6477000" y="1676400"/>
            <a:ext cx="2262136" cy="64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1800" dirty="0"/>
              <a:t>厚生労働省医政局長</a:t>
            </a:r>
          </a:p>
          <a:p>
            <a:r>
              <a:rPr lang="ja-JP" altLang="en-US" sz="1800" dirty="0"/>
              <a:t>厚生労働省健康局長</a:t>
            </a:r>
          </a:p>
        </p:txBody>
      </p:sp>
      <p:sp>
        <p:nvSpPr>
          <p:cNvPr id="64516" name="Text Box 4"/>
          <p:cNvSpPr txBox="1">
            <a:spLocks noChangeArrowheads="1"/>
          </p:cNvSpPr>
          <p:nvPr/>
        </p:nvSpPr>
        <p:spPr bwMode="auto">
          <a:xfrm>
            <a:off x="755650" y="779464"/>
            <a:ext cx="2216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000" dirty="0"/>
              <a:t>各都道府県知事殿</a:t>
            </a:r>
          </a:p>
        </p:txBody>
      </p:sp>
      <p:sp>
        <p:nvSpPr>
          <p:cNvPr id="64517" name="Text Box 5"/>
          <p:cNvSpPr txBox="1">
            <a:spLocks noChangeArrowheads="1"/>
          </p:cNvSpPr>
          <p:nvPr/>
        </p:nvSpPr>
        <p:spPr bwMode="auto">
          <a:xfrm>
            <a:off x="6473783" y="228600"/>
            <a:ext cx="2219367" cy="92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gn="r"/>
            <a:r>
              <a:rPr lang="ja-JP" altLang="en-US" sz="1800" dirty="0"/>
              <a:t>医政発第0114002号</a:t>
            </a:r>
          </a:p>
          <a:p>
            <a:pPr algn="r"/>
            <a:r>
              <a:rPr lang="ja-JP" altLang="en-US" sz="1800" dirty="0"/>
              <a:t>健発第0114006号</a:t>
            </a:r>
          </a:p>
          <a:p>
            <a:pPr algn="r"/>
            <a:r>
              <a:rPr lang="ja-JP" altLang="en-US" sz="1800" dirty="0"/>
              <a:t>平成15年1月14日</a:t>
            </a:r>
          </a:p>
        </p:txBody>
      </p:sp>
      <p:sp>
        <p:nvSpPr>
          <p:cNvPr id="64518" name="Text Box 6"/>
          <p:cNvSpPr txBox="1">
            <a:spLocks noChangeArrowheads="1"/>
          </p:cNvSpPr>
          <p:nvPr/>
        </p:nvSpPr>
        <p:spPr bwMode="auto">
          <a:xfrm>
            <a:off x="533400" y="3810000"/>
            <a:ext cx="8153400" cy="892542"/>
          </a:xfrm>
          <a:prstGeom prst="rect">
            <a:avLst/>
          </a:prstGeom>
          <a:solidFill>
            <a:srgbClr val="0000FF"/>
          </a:solidFill>
          <a:ln w="9525">
            <a:solidFill>
              <a:schemeClr val="tx2"/>
            </a:solidFill>
            <a:miter lim="800000"/>
            <a:headEnd/>
            <a:tailEnd/>
          </a:ln>
        </p:spPr>
        <p:txBody>
          <a:bodyPr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600" dirty="0">
                <a:solidFill>
                  <a:schemeClr val="bg1"/>
                </a:solidFill>
              </a:rPr>
              <a:t>　健康日本21における歯科保健目標を達成するために有効な手段として、フッ化物の応用は重要である。</a:t>
            </a:r>
          </a:p>
        </p:txBody>
      </p:sp>
      <p:sp>
        <p:nvSpPr>
          <p:cNvPr id="64519" name="Text Box 7"/>
          <p:cNvSpPr txBox="1">
            <a:spLocks noChangeArrowheads="1"/>
          </p:cNvSpPr>
          <p:nvPr/>
        </p:nvSpPr>
        <p:spPr bwMode="auto">
          <a:xfrm>
            <a:off x="533400" y="4800601"/>
            <a:ext cx="8153400" cy="1877427"/>
          </a:xfrm>
          <a:prstGeom prst="rect">
            <a:avLst/>
          </a:prstGeom>
          <a:solidFill>
            <a:srgbClr val="0000FF"/>
          </a:solidFill>
          <a:ln w="9525">
            <a:solidFill>
              <a:schemeClr val="tx2"/>
            </a:solidFill>
            <a:miter lim="800000"/>
            <a:headEnd/>
            <a:tailEnd/>
          </a:ln>
        </p:spPr>
        <p:txBody>
          <a:bodyPr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900" dirty="0">
                <a:solidFill>
                  <a:schemeClr val="bg1"/>
                </a:solidFill>
              </a:rPr>
              <a:t>　4歳から成人、老人まで広く適応される。特に４歳（幼稚園児）から開始し、14歳（中学校）まで継続することが望ましい。その後においてもフッ化物は生涯にわたって歯に作用させることが効果的である。</a:t>
            </a:r>
          </a:p>
        </p:txBody>
      </p:sp>
    </p:spTree>
    <p:extLst>
      <p:ext uri="{BB962C8B-B14F-4D97-AF65-F5344CB8AC3E}">
        <p14:creationId xmlns:p14="http://schemas.microsoft.com/office/powerpoint/2010/main" xmlns="" val="1190580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2" name="Object 2"/>
          <p:cNvGraphicFramePr>
            <a:graphicFrameLocks noChangeAspect="1"/>
          </p:cNvGraphicFramePr>
          <p:nvPr/>
        </p:nvGraphicFramePr>
        <p:xfrm>
          <a:off x="-15875" y="1011239"/>
          <a:ext cx="9031288" cy="5646737"/>
        </p:xfrm>
        <a:graphic>
          <a:graphicData uri="http://schemas.openxmlformats.org/presentationml/2006/ole">
            <p:oleObj spid="_x0000_s1026" name="グラフ" r:id="rId3" imgW="9248851" imgH="5781751" progId="Excel.Sheet.8">
              <p:embed/>
            </p:oleObj>
          </a:graphicData>
        </a:graphic>
      </p:graphicFrame>
      <p:sp>
        <p:nvSpPr>
          <p:cNvPr id="76803" name="Text Box 3"/>
          <p:cNvSpPr txBox="1">
            <a:spLocks noChangeArrowheads="1"/>
          </p:cNvSpPr>
          <p:nvPr/>
        </p:nvSpPr>
        <p:spPr bwMode="auto">
          <a:xfrm>
            <a:off x="3810000" y="3292476"/>
            <a:ext cx="1981200" cy="461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8" tIns="45710" rIns="91418" bIns="45710">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eaLnBrk="1" hangingPunct="1">
              <a:spcBef>
                <a:spcPct val="50000"/>
              </a:spcBef>
            </a:pPr>
            <a:endParaRPr kumimoji="1" lang="ja-JP" altLang="ja-JP" b="1">
              <a:latin typeface="Times New Roman" pitchFamily="18" charset="0"/>
            </a:endParaRPr>
          </a:p>
        </p:txBody>
      </p:sp>
      <p:sp>
        <p:nvSpPr>
          <p:cNvPr id="76804" name="Rectangle 5"/>
          <p:cNvSpPr>
            <a:spLocks noChangeArrowheads="1"/>
          </p:cNvSpPr>
          <p:nvPr/>
        </p:nvSpPr>
        <p:spPr bwMode="auto">
          <a:xfrm rot="10800000" flipV="1">
            <a:off x="7343776" y="6550025"/>
            <a:ext cx="1800225"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8" tIns="45710" rIns="91418" bIns="45710">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1400" dirty="0">
                <a:latin typeface="Times New Roman" pitchFamily="18" charset="0"/>
                <a:ea typeface="ＭＳ ゴシック" pitchFamily="49" charset="-128"/>
              </a:rPr>
              <a:t>調査年（西暦）</a:t>
            </a:r>
            <a:endParaRPr lang="ja-JP" altLang="en-US" sz="2000" dirty="0">
              <a:latin typeface="Times New Roman" pitchFamily="18" charset="0"/>
            </a:endParaRPr>
          </a:p>
        </p:txBody>
      </p:sp>
      <p:sp>
        <p:nvSpPr>
          <p:cNvPr id="76805" name="AutoShape 6"/>
          <p:cNvSpPr>
            <a:spLocks noChangeArrowheads="1"/>
          </p:cNvSpPr>
          <p:nvPr/>
        </p:nvSpPr>
        <p:spPr bwMode="auto">
          <a:xfrm>
            <a:off x="4427539" y="1773239"/>
            <a:ext cx="2663825" cy="1296987"/>
          </a:xfrm>
          <a:prstGeom prst="cloudCallout">
            <a:avLst>
              <a:gd name="adj1" fmla="val 74912"/>
              <a:gd name="adj2" fmla="val 23194"/>
            </a:avLst>
          </a:prstGeom>
          <a:solidFill>
            <a:srgbClr val="00FFFF">
              <a:alpha val="20000"/>
            </a:srgbClr>
          </a:solidFill>
          <a:ln w="9525">
            <a:solidFill>
              <a:schemeClr val="tx1"/>
            </a:solidFill>
            <a:round/>
            <a:headEnd/>
            <a:tailEnd/>
          </a:ln>
        </p:spPr>
        <p:txBody>
          <a:bodyPr wrap="none" lIns="91418" tIns="45710" rIns="91418" bIns="45710" anchor="ct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gn="ctr"/>
            <a:r>
              <a:rPr lang="en-US" altLang="ja-JP" sz="2800" dirty="0"/>
              <a:t>8,584</a:t>
            </a:r>
            <a:r>
              <a:rPr lang="ja-JP" altLang="en-US" sz="2800" dirty="0"/>
              <a:t>施設</a:t>
            </a:r>
          </a:p>
          <a:p>
            <a:pPr algn="ctr"/>
            <a:r>
              <a:rPr lang="en-US" altLang="ja-JP" sz="2800" dirty="0"/>
              <a:t>891,655</a:t>
            </a:r>
            <a:r>
              <a:rPr lang="ja-JP" altLang="en-US" sz="2800" dirty="0"/>
              <a:t>人</a:t>
            </a:r>
            <a:endParaRPr lang="ja-JP" altLang="ja-JP" sz="2800" dirty="0"/>
          </a:p>
        </p:txBody>
      </p:sp>
      <p:sp>
        <p:nvSpPr>
          <p:cNvPr id="76806" name="Rectangle 7"/>
          <p:cNvSpPr>
            <a:spLocks noGrp="1" noChangeArrowheads="1"/>
          </p:cNvSpPr>
          <p:nvPr>
            <p:ph type="title" idx="4294967295"/>
          </p:nvPr>
        </p:nvSpPr>
        <p:spPr>
          <a:xfrm>
            <a:off x="0" y="1"/>
            <a:ext cx="9144000" cy="981075"/>
          </a:xfrm>
        </p:spPr>
        <p:txBody>
          <a:bodyPr>
            <a:normAutofit fontScale="90000"/>
          </a:bodyPr>
          <a:lstStyle/>
          <a:p>
            <a:pPr algn="ctr" eaLnBrk="1" hangingPunct="1"/>
            <a:r>
              <a:rPr lang="ja-JP" altLang="en-US" sz="3200" dirty="0">
                <a:latin typeface="ＭＳ ゴシック" pitchFamily="49" charset="-128"/>
                <a:ea typeface="ＭＳ ゴシック" pitchFamily="49" charset="-128"/>
              </a:rPr>
              <a:t>集団フッ化物洗口実態調査</a:t>
            </a:r>
            <a:br>
              <a:rPr lang="ja-JP" altLang="en-US" sz="3200" dirty="0">
                <a:latin typeface="ＭＳ ゴシック" pitchFamily="49" charset="-128"/>
                <a:ea typeface="ＭＳ ゴシック" pitchFamily="49" charset="-128"/>
              </a:rPr>
            </a:br>
            <a:r>
              <a:rPr lang="ja-JP" altLang="en-US" sz="3200" dirty="0">
                <a:latin typeface="ＭＳ ゴシック" pitchFamily="49" charset="-128"/>
                <a:ea typeface="ＭＳ ゴシック" pitchFamily="49" charset="-128"/>
              </a:rPr>
              <a:t>調査別</a:t>
            </a:r>
            <a:r>
              <a:rPr lang="en-US" altLang="ja-JP" sz="3200" dirty="0">
                <a:latin typeface="ＭＳ ゴシック" pitchFamily="49" charset="-128"/>
                <a:ea typeface="ＭＳ ゴシック" pitchFamily="49" charset="-128"/>
              </a:rPr>
              <a:t>(1983</a:t>
            </a:r>
            <a:r>
              <a:rPr lang="ja-JP" altLang="en-US" sz="3200" dirty="0">
                <a:latin typeface="ＭＳ ゴシック" pitchFamily="49" charset="-128"/>
                <a:ea typeface="ＭＳ ゴシック" pitchFamily="49" charset="-128"/>
              </a:rPr>
              <a:t>～</a:t>
            </a:r>
            <a:r>
              <a:rPr lang="en-US" altLang="ja-JP" sz="3200" dirty="0">
                <a:latin typeface="ＭＳ ゴシック" pitchFamily="49" charset="-128"/>
                <a:ea typeface="ＭＳ ゴシック" pitchFamily="49" charset="-128"/>
              </a:rPr>
              <a:t>2012</a:t>
            </a:r>
            <a:r>
              <a:rPr lang="ja-JP" altLang="en-US" sz="3200" dirty="0">
                <a:latin typeface="ＭＳ ゴシック" pitchFamily="49" charset="-128"/>
                <a:ea typeface="ＭＳ ゴシック" pitchFamily="49" charset="-128"/>
              </a:rPr>
              <a:t>年</a:t>
            </a:r>
            <a:r>
              <a:rPr lang="en-US" altLang="ja-JP" sz="3200" dirty="0">
                <a:latin typeface="ＭＳ ゴシック" pitchFamily="49" charset="-128"/>
                <a:ea typeface="ＭＳ ゴシック" pitchFamily="49" charset="-128"/>
              </a:rPr>
              <a:t>)</a:t>
            </a:r>
            <a:r>
              <a:rPr lang="ja-JP" altLang="en-US" sz="3200" dirty="0">
                <a:latin typeface="ＭＳ ゴシック" pitchFamily="49" charset="-128"/>
                <a:ea typeface="ＭＳ ゴシック" pitchFamily="49" charset="-128"/>
              </a:rPr>
              <a:t>実施状況の推移</a:t>
            </a:r>
          </a:p>
        </p:txBody>
      </p:sp>
      <p:sp>
        <p:nvSpPr>
          <p:cNvPr id="76807" name="Rectangle 8"/>
          <p:cNvSpPr>
            <a:spLocks noChangeArrowheads="1"/>
          </p:cNvSpPr>
          <p:nvPr/>
        </p:nvSpPr>
        <p:spPr bwMode="auto">
          <a:xfrm>
            <a:off x="1116013" y="3284539"/>
            <a:ext cx="5675312" cy="1569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8" tIns="45710" rIns="91418" bIns="45710">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dirty="0">
                <a:solidFill>
                  <a:schemeClr val="tx2"/>
                </a:solidFill>
                <a:latin typeface="ＭＳ ゴシック" pitchFamily="49" charset="-128"/>
                <a:ea typeface="ＭＳ ゴシック" pitchFamily="49" charset="-128"/>
              </a:rPr>
              <a:t>NPO</a:t>
            </a:r>
            <a:r>
              <a:rPr lang="en-US" altLang="ja-JP" sz="800" dirty="0">
                <a:solidFill>
                  <a:schemeClr val="tx2"/>
                </a:solidFill>
                <a:latin typeface="ＭＳ ゴシック" pitchFamily="49" charset="-128"/>
                <a:ea typeface="ＭＳ ゴシック" pitchFamily="49" charset="-128"/>
              </a:rPr>
              <a:t> </a:t>
            </a:r>
            <a:r>
              <a:rPr lang="ja-JP" altLang="en-US" dirty="0">
                <a:solidFill>
                  <a:schemeClr val="tx2"/>
                </a:solidFill>
                <a:latin typeface="ＭＳ ゴシック" pitchFamily="49" charset="-128"/>
                <a:ea typeface="ＭＳ ゴシック" pitchFamily="49" charset="-128"/>
              </a:rPr>
              <a:t>法人</a:t>
            </a:r>
            <a:r>
              <a:rPr lang="ja-JP" altLang="en-US" sz="1200" dirty="0">
                <a:solidFill>
                  <a:schemeClr val="tx2"/>
                </a:solidFill>
                <a:latin typeface="ＭＳ ゴシック" pitchFamily="49" charset="-128"/>
                <a:ea typeface="ＭＳ ゴシック" pitchFamily="49" charset="-128"/>
              </a:rPr>
              <a:t> </a:t>
            </a:r>
            <a:r>
              <a:rPr lang="ja-JP" altLang="en-US" dirty="0">
                <a:solidFill>
                  <a:schemeClr val="tx2"/>
                </a:solidFill>
                <a:latin typeface="ＭＳ ゴシック" pitchFamily="49" charset="-128"/>
                <a:ea typeface="ＭＳ ゴシック" pitchFamily="49" charset="-128"/>
              </a:rPr>
              <a:t>日本むし歯予防フッ素推進会議</a:t>
            </a:r>
          </a:p>
          <a:p>
            <a:r>
              <a:rPr lang="en-US" altLang="ja-JP" dirty="0">
                <a:solidFill>
                  <a:schemeClr val="tx2"/>
                </a:solidFill>
                <a:latin typeface="ＭＳ ゴシック" pitchFamily="49" charset="-128"/>
                <a:ea typeface="ＭＳ ゴシック" pitchFamily="49" charset="-128"/>
              </a:rPr>
              <a:t>WHO</a:t>
            </a:r>
            <a:r>
              <a:rPr lang="en-US" altLang="ja-JP" sz="800" dirty="0">
                <a:solidFill>
                  <a:schemeClr val="tx2"/>
                </a:solidFill>
                <a:latin typeface="ＭＳ ゴシック" pitchFamily="49" charset="-128"/>
                <a:ea typeface="ＭＳ ゴシック" pitchFamily="49" charset="-128"/>
              </a:rPr>
              <a:t> </a:t>
            </a:r>
            <a:r>
              <a:rPr lang="ja-JP" altLang="en-US" dirty="0">
                <a:solidFill>
                  <a:schemeClr val="tx2"/>
                </a:solidFill>
                <a:latin typeface="ＭＳ ゴシック" pitchFamily="49" charset="-128"/>
                <a:ea typeface="ＭＳ ゴシック" pitchFamily="49" charset="-128"/>
              </a:rPr>
              <a:t>口腔保健協力センター</a:t>
            </a:r>
          </a:p>
          <a:p>
            <a:r>
              <a:rPr lang="ja-JP" altLang="en-US" dirty="0">
                <a:solidFill>
                  <a:schemeClr val="tx2"/>
                </a:solidFill>
                <a:latin typeface="ＭＳ ゴシック" pitchFamily="49" charset="-128"/>
                <a:ea typeface="ＭＳ ゴシック" pitchFamily="49" charset="-128"/>
              </a:rPr>
              <a:t>財団法人</a:t>
            </a:r>
            <a:r>
              <a:rPr lang="en-US" altLang="ja-JP" dirty="0">
                <a:solidFill>
                  <a:schemeClr val="tx2"/>
                </a:solidFill>
                <a:latin typeface="ＭＳ ゴシック" pitchFamily="49" charset="-128"/>
                <a:ea typeface="ＭＳ ゴシック" pitchFamily="49" charset="-128"/>
              </a:rPr>
              <a:t>8020</a:t>
            </a:r>
            <a:r>
              <a:rPr lang="en-US" altLang="ja-JP" sz="800" dirty="0">
                <a:solidFill>
                  <a:schemeClr val="tx2"/>
                </a:solidFill>
                <a:latin typeface="ＭＳ ゴシック" pitchFamily="49" charset="-128"/>
                <a:ea typeface="ＭＳ ゴシック" pitchFamily="49" charset="-128"/>
              </a:rPr>
              <a:t> </a:t>
            </a:r>
            <a:r>
              <a:rPr lang="ja-JP" altLang="en-US" dirty="0">
                <a:solidFill>
                  <a:schemeClr val="tx2"/>
                </a:solidFill>
                <a:latin typeface="ＭＳ ゴシック" pitchFamily="49" charset="-128"/>
                <a:ea typeface="ＭＳ ゴシック" pitchFamily="49" charset="-128"/>
              </a:rPr>
              <a:t>推進財団</a:t>
            </a:r>
          </a:p>
          <a:p>
            <a:r>
              <a:rPr lang="ja-JP" altLang="en-US" dirty="0">
                <a:solidFill>
                  <a:schemeClr val="tx2"/>
                </a:solidFill>
                <a:latin typeface="ＭＳ ゴシック" pitchFamily="49" charset="-128"/>
                <a:ea typeface="ＭＳ ゴシック" pitchFamily="49" charset="-128"/>
              </a:rPr>
              <a:t>（</a:t>
            </a:r>
            <a:r>
              <a:rPr lang="en-US" altLang="ja-JP" dirty="0">
                <a:solidFill>
                  <a:schemeClr val="tx2"/>
                </a:solidFill>
                <a:latin typeface="ＭＳ ゴシック" pitchFamily="49" charset="-128"/>
                <a:ea typeface="ＭＳ ゴシック" pitchFamily="49" charset="-128"/>
              </a:rPr>
              <a:t>2012</a:t>
            </a:r>
            <a:r>
              <a:rPr lang="ja-JP" altLang="en-US" dirty="0">
                <a:solidFill>
                  <a:schemeClr val="tx2"/>
                </a:solidFill>
                <a:latin typeface="ＭＳ ゴシック" pitchFamily="49" charset="-128"/>
                <a:ea typeface="ＭＳ ゴシック" pitchFamily="49" charset="-128"/>
              </a:rPr>
              <a:t>年</a:t>
            </a:r>
            <a:r>
              <a:rPr lang="en-US" altLang="ja-JP" dirty="0">
                <a:solidFill>
                  <a:schemeClr val="tx2"/>
                </a:solidFill>
                <a:latin typeface="ＭＳ ゴシック" pitchFamily="49" charset="-128"/>
                <a:ea typeface="ＭＳ ゴシック" pitchFamily="49" charset="-128"/>
              </a:rPr>
              <a:t>3</a:t>
            </a:r>
            <a:r>
              <a:rPr lang="ja-JP" altLang="en-US" dirty="0">
                <a:solidFill>
                  <a:schemeClr val="tx2"/>
                </a:solidFill>
                <a:latin typeface="ＭＳ ゴシック" pitchFamily="49" charset="-128"/>
                <a:ea typeface="ＭＳ ゴシック" pitchFamily="49" charset="-128"/>
              </a:rPr>
              <a:t>月調査）</a:t>
            </a:r>
            <a:endParaRPr lang="ja-JP" altLang="en-US" dirty="0">
              <a:solidFill>
                <a:schemeClr val="tx2"/>
              </a:solidFill>
              <a:latin typeface="ＤＦＰ太丸ゴシック体"/>
              <a:ea typeface="ＭＳ ゴシック" pitchFamily="49" charset="-128"/>
            </a:endParaRPr>
          </a:p>
        </p:txBody>
      </p:sp>
      <p:sp>
        <p:nvSpPr>
          <p:cNvPr id="76808" name="Text Box 9"/>
          <p:cNvSpPr txBox="1">
            <a:spLocks noChangeArrowheads="1"/>
          </p:cNvSpPr>
          <p:nvPr/>
        </p:nvSpPr>
        <p:spPr bwMode="auto">
          <a:xfrm>
            <a:off x="0" y="1196975"/>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8" tIns="45710" rIns="91418" bIns="45710">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eaLnBrk="1" hangingPunct="1">
              <a:spcBef>
                <a:spcPct val="50000"/>
              </a:spcBef>
            </a:pPr>
            <a:r>
              <a:rPr lang="ja-JP" altLang="en-US" sz="1600" dirty="0">
                <a:latin typeface="ＭＳ Ｐゴシック" pitchFamily="50" charset="-128"/>
              </a:rPr>
              <a:t>実施施設数　　　　　　　　　　　　　　　　　　　　　　　　　　　　　　　　　　　　　  　　　　　　　　　　実施人数　万人</a:t>
            </a:r>
          </a:p>
        </p:txBody>
      </p:sp>
    </p:spTree>
    <p:extLst>
      <p:ext uri="{BB962C8B-B14F-4D97-AF65-F5344CB8AC3E}">
        <p14:creationId xmlns:p14="http://schemas.microsoft.com/office/powerpoint/2010/main" xmlns="" val="376435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7"/>
          <p:cNvSpPr>
            <a:spLocks noGrp="1" noChangeArrowheads="1"/>
          </p:cNvSpPr>
          <p:nvPr>
            <p:ph type="title"/>
          </p:nvPr>
        </p:nvSpPr>
        <p:spPr>
          <a:xfrm>
            <a:off x="1830388" y="115889"/>
            <a:ext cx="6551612" cy="477837"/>
          </a:xfrm>
          <a:solidFill>
            <a:schemeClr val="bg1"/>
          </a:solidFill>
        </p:spPr>
        <p:txBody>
          <a:bodyPr>
            <a:normAutofit fontScale="90000"/>
          </a:bodyPr>
          <a:lstStyle/>
          <a:p>
            <a:pPr eaLnBrk="1" hangingPunct="1"/>
            <a:r>
              <a:rPr lang="ja-JP" altLang="en-US" sz="2800" b="1" dirty="0">
                <a:ea typeface="ＭＳ Ｐゴシック" pitchFamily="50" charset="-128"/>
              </a:rPr>
              <a:t>ライフステージ別のフッ化物応用</a:t>
            </a:r>
          </a:p>
        </p:txBody>
      </p:sp>
      <p:graphicFrame>
        <p:nvGraphicFramePr>
          <p:cNvPr id="459058" name="Group 306"/>
          <p:cNvGraphicFramePr>
            <a:graphicFrameLocks noGrp="1"/>
          </p:cNvGraphicFramePr>
          <p:nvPr>
            <p:ph idx="1"/>
            <p:extLst>
              <p:ext uri="{D42A27DB-BD31-4B8C-83A1-F6EECF244321}">
                <p14:modId xmlns:p14="http://schemas.microsoft.com/office/powerpoint/2010/main" xmlns="" val="3398241556"/>
              </p:ext>
            </p:extLst>
          </p:nvPr>
        </p:nvGraphicFramePr>
        <p:xfrm>
          <a:off x="179388" y="587375"/>
          <a:ext cx="8748712" cy="5854384"/>
        </p:xfrm>
        <a:graphic>
          <a:graphicData uri="http://schemas.openxmlformats.org/drawingml/2006/table">
            <a:tbl>
              <a:tblPr>
                <a:tableStyleId>{8EC20E35-A176-4012-BC5E-935CFFF8708E}</a:tableStyleId>
              </a:tblPr>
              <a:tblGrid>
                <a:gridCol w="903793"/>
                <a:gridCol w="824523"/>
                <a:gridCol w="548855"/>
                <a:gridCol w="1590675"/>
                <a:gridCol w="1084939"/>
                <a:gridCol w="961214"/>
                <a:gridCol w="866162"/>
                <a:gridCol w="866162"/>
                <a:gridCol w="1102389"/>
              </a:tblGrid>
              <a:tr h="701030">
                <a:tc rowSpan="2"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Times New Roman" pitchFamily="18" charset="0"/>
                          <a:ea typeface="ＭＳ Ｐゴシック" pitchFamily="50" charset="-128"/>
                        </a:rPr>
                        <a:t>年齢</a:t>
                      </a:r>
                    </a:p>
                  </a:txBody>
                  <a:tcPr marL="91434" marR="91434"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400" b="1" i="0" u="none" strike="noStrike" cap="none" normalizeH="0" baseline="0" dirty="0" smtClean="0">
                        <a:ln>
                          <a:noFill/>
                        </a:ln>
                        <a:solidFill>
                          <a:schemeClr val="bg1"/>
                        </a:solidFill>
                        <a:effectLst/>
                        <a:latin typeface="Times New Roman" pitchFamily="18"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cap="none" normalizeH="0" baseline="0" dirty="0" smtClean="0">
                          <a:ln>
                            <a:noFill/>
                          </a:ln>
                          <a:solidFill>
                            <a:schemeClr val="tx1"/>
                          </a:solidFill>
                          <a:effectLst/>
                          <a:latin typeface="Times New Roman" pitchFamily="18" charset="0"/>
                          <a:ea typeface="ＭＳ Ｐゴシック" pitchFamily="50" charset="-128"/>
                        </a:rPr>
                        <a:t>出生</a:t>
                      </a:r>
                      <a:endParaRPr lang="ja-JP" altLang="en-US" sz="2000" dirty="0">
                        <a:solidFill>
                          <a:schemeClr val="tx1"/>
                        </a:solidFill>
                      </a:endParaRPr>
                    </a:p>
                  </a:txBody>
                  <a:tcPr marL="91434" marR="91434" marT="45715" marB="45715"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u="none" strike="noStrike" cap="none" normalizeH="0" baseline="0" dirty="0" smtClean="0">
                          <a:ln>
                            <a:noFill/>
                          </a:ln>
                          <a:solidFill>
                            <a:schemeClr val="tx1"/>
                          </a:solidFill>
                          <a:effectLst/>
                        </a:rPr>
                        <a:t>保育・幼稚園</a:t>
                      </a:r>
                      <a:endParaRPr lang="ja-JP" altLang="en-US" sz="2000" dirty="0">
                        <a:solidFill>
                          <a:schemeClr val="tx1"/>
                        </a:solidFill>
                      </a:endParaRPr>
                    </a:p>
                  </a:txBody>
                  <a:tcPr marL="91434" marR="91434" marT="45715" marB="45715"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kumimoji="1" lang="ja-JP" altLang="en-US" sz="2000" u="none" strike="noStrike" cap="none" normalizeH="0" baseline="0" dirty="0" smtClean="0">
                          <a:ln>
                            <a:noFill/>
                          </a:ln>
                          <a:solidFill>
                            <a:schemeClr val="tx1"/>
                          </a:solidFill>
                          <a:effectLst/>
                        </a:rPr>
                        <a:t>小学校</a:t>
                      </a:r>
                      <a:endParaRPr lang="ja-JP" altLang="en-US" sz="2000" dirty="0">
                        <a:solidFill>
                          <a:schemeClr val="tx1"/>
                        </a:solidFill>
                      </a:endParaRPr>
                    </a:p>
                  </a:txBody>
                  <a:tcPr marL="91434" marR="91434" marT="45715" marB="45715"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u="none" strike="noStrike" cap="none" normalizeH="0" baseline="0" dirty="0" smtClean="0">
                          <a:ln>
                            <a:noFill/>
                          </a:ln>
                          <a:solidFill>
                            <a:schemeClr val="tx1"/>
                          </a:solidFill>
                          <a:effectLst/>
                        </a:rPr>
                        <a:t>中学校</a:t>
                      </a:r>
                      <a:endParaRPr lang="ja-JP" altLang="en-US" sz="2000" dirty="0">
                        <a:solidFill>
                          <a:schemeClr val="tx1"/>
                        </a:solidFill>
                      </a:endParaRPr>
                    </a:p>
                  </a:txBody>
                  <a:tcPr marL="91434" marR="91434" marT="45715" marB="45715"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ja-JP" altLang="en-US" sz="2000" dirty="0" smtClean="0">
                          <a:solidFill>
                            <a:schemeClr val="tx1"/>
                          </a:solidFill>
                        </a:rPr>
                        <a:t>高校</a:t>
                      </a:r>
                      <a:endParaRPr lang="ja-JP" altLang="en-US" sz="2000" dirty="0">
                        <a:solidFill>
                          <a:schemeClr val="tx1"/>
                        </a:solidFill>
                      </a:endParaRPr>
                    </a:p>
                  </a:txBody>
                  <a:tcPr marL="91434" marR="91434" marT="45715" marB="45715"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u="none" strike="noStrike" cap="none" normalizeH="0" baseline="0" dirty="0" smtClean="0">
                          <a:ln>
                            <a:noFill/>
                          </a:ln>
                          <a:solidFill>
                            <a:schemeClr val="tx1"/>
                          </a:solidFill>
                          <a:effectLst/>
                        </a:rPr>
                        <a:t>成人</a:t>
                      </a:r>
                      <a:endParaRPr lang="ja-JP" altLang="en-US" sz="2000" dirty="0">
                        <a:solidFill>
                          <a:schemeClr val="tx1"/>
                        </a:solidFill>
                      </a:endParaRPr>
                    </a:p>
                  </a:txBody>
                  <a:tcPr marL="91434" marR="91434" marT="45715" marB="45715"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kumimoji="1" lang="ja-JP" altLang="en-US" sz="2000" b="0" i="0" u="none" strike="noStrike" cap="none" normalizeH="0" baseline="0" dirty="0" smtClean="0">
                          <a:ln>
                            <a:noFill/>
                          </a:ln>
                          <a:solidFill>
                            <a:schemeClr val="tx1"/>
                          </a:solidFill>
                          <a:effectLst/>
                          <a:latin typeface="Times New Roman" pitchFamily="18" charset="0"/>
                          <a:ea typeface="ＭＳ Ｐゴシック" pitchFamily="50" charset="-128"/>
                        </a:rPr>
                        <a:t>高齢者</a:t>
                      </a:r>
                      <a:endParaRPr lang="ja-JP" altLang="en-US" sz="2000" dirty="0">
                        <a:solidFill>
                          <a:schemeClr val="tx1"/>
                        </a:solidFill>
                      </a:endParaRPr>
                    </a:p>
                  </a:txBody>
                  <a:tcPr marL="91434" marR="91434" marT="45715" marB="45715"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391009">
                <a:tc gridSpan="2"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400" b="1" i="0" u="none" strike="noStrike" cap="none" normalizeH="0" baseline="0" dirty="0" smtClean="0">
                        <a:ln>
                          <a:noFill/>
                        </a:ln>
                        <a:solidFill>
                          <a:schemeClr val="bg1"/>
                        </a:solidFill>
                        <a:effectLst/>
                        <a:latin typeface="Times New Roman" pitchFamily="18"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400" b="1" i="0" u="none" strike="noStrike" cap="none" normalizeH="0" baseline="0" dirty="0" smtClean="0">
                        <a:ln>
                          <a:noFill/>
                        </a:ln>
                        <a:solidFill>
                          <a:schemeClr val="bg1"/>
                        </a:solidFill>
                        <a:effectLst/>
                        <a:latin typeface="Times New Roman" pitchFamily="18"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4">
                  <a:txBody>
                    <a:bodyPr/>
                    <a:lstStyle/>
                    <a:p>
                      <a:r>
                        <a:rPr lang="ja-JP" altLang="en-US" sz="1200" dirty="0" smtClean="0">
                          <a:solidFill>
                            <a:schemeClr val="tx1"/>
                          </a:solidFill>
                          <a:latin typeface="+mn-ea"/>
                          <a:ea typeface="+mn-ea"/>
                        </a:rPr>
                        <a:t>０　・　・　３</a:t>
                      </a:r>
                      <a:r>
                        <a:rPr lang="ja-JP" altLang="en-US" sz="1200" baseline="0" dirty="0" smtClean="0">
                          <a:solidFill>
                            <a:schemeClr val="tx1"/>
                          </a:solidFill>
                          <a:latin typeface="+mn-ea"/>
                          <a:ea typeface="+mn-ea"/>
                        </a:rPr>
                        <a:t> </a:t>
                      </a:r>
                      <a:r>
                        <a:rPr lang="ja-JP" altLang="en-US" sz="1200" b="1" dirty="0" smtClean="0">
                          <a:solidFill>
                            <a:srgbClr val="FF0000"/>
                          </a:solidFill>
                          <a:latin typeface="+mn-ea"/>
                          <a:ea typeface="+mn-ea"/>
                        </a:rPr>
                        <a:t>４</a:t>
                      </a:r>
                      <a:r>
                        <a:rPr lang="ja-JP" altLang="en-US" sz="1200" dirty="0" smtClean="0">
                          <a:solidFill>
                            <a:schemeClr val="tx1"/>
                          </a:solidFill>
                          <a:latin typeface="+mn-ea"/>
                          <a:ea typeface="+mn-ea"/>
                        </a:rPr>
                        <a:t>　・　・　６・・・　</a:t>
                      </a:r>
                      <a:r>
                        <a:rPr lang="en-US" altLang="ja-JP" sz="1200" dirty="0" smtClean="0">
                          <a:solidFill>
                            <a:schemeClr val="tx1"/>
                          </a:solidFill>
                          <a:latin typeface="+mn-ea"/>
                          <a:ea typeface="+mn-ea"/>
                        </a:rPr>
                        <a:t>11</a:t>
                      </a:r>
                      <a:r>
                        <a:rPr lang="ja-JP" altLang="en-US" sz="1200" dirty="0" smtClean="0">
                          <a:solidFill>
                            <a:schemeClr val="tx1"/>
                          </a:solidFill>
                          <a:latin typeface="+mn-ea"/>
                          <a:ea typeface="+mn-ea"/>
                        </a:rPr>
                        <a:t>　</a:t>
                      </a:r>
                      <a:r>
                        <a:rPr lang="en-US" altLang="ja-JP" sz="1200" dirty="0" smtClean="0">
                          <a:solidFill>
                            <a:schemeClr val="tx1"/>
                          </a:solidFill>
                          <a:latin typeface="+mn-ea"/>
                          <a:ea typeface="+mn-ea"/>
                        </a:rPr>
                        <a:t>12</a:t>
                      </a:r>
                      <a:r>
                        <a:rPr lang="ja-JP" altLang="en-US" sz="1200" dirty="0" smtClean="0">
                          <a:solidFill>
                            <a:schemeClr val="tx1"/>
                          </a:solidFill>
                          <a:latin typeface="+mn-ea"/>
                          <a:ea typeface="+mn-ea"/>
                        </a:rPr>
                        <a:t>　・　</a:t>
                      </a:r>
                      <a:r>
                        <a:rPr lang="en-US" altLang="ja-JP" sz="1200" dirty="0" smtClean="0">
                          <a:solidFill>
                            <a:schemeClr val="tx1"/>
                          </a:solidFill>
                          <a:latin typeface="+mn-ea"/>
                          <a:ea typeface="+mn-ea"/>
                        </a:rPr>
                        <a:t>14</a:t>
                      </a:r>
                      <a:endParaRPr lang="ja-JP" altLang="en-US" sz="1200" dirty="0">
                        <a:solidFill>
                          <a:schemeClr val="tx1"/>
                        </a:solidFill>
                        <a:latin typeface="+mn-ea"/>
                        <a:ea typeface="+mn-ea"/>
                      </a:endParaRPr>
                    </a:p>
                  </a:txBody>
                  <a:tcPr marL="91434" marR="91434" marT="45715" marB="45715"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hMerge="1">
                  <a:txBody>
                    <a:bodyPr/>
                    <a:lstStyle/>
                    <a:p>
                      <a:endParaRPr lang="ja-JP" altLang="en-US" dirty="0">
                        <a:solidFill>
                          <a:schemeClr val="tx1"/>
                        </a:solidFill>
                        <a:latin typeface="+mn-ea"/>
                        <a:ea typeface="+mn-ea"/>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hMerge="1">
                  <a:txBody>
                    <a:bodyPr/>
                    <a:lstStyle/>
                    <a:p>
                      <a:endParaRPr lang="ja-JP" altLang="en-US" dirty="0">
                        <a:solidFill>
                          <a:schemeClr val="tx1"/>
                        </a:solidFill>
                        <a:latin typeface="+mn-ea"/>
                        <a:ea typeface="+mn-ea"/>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hMerge="1">
                  <a:txBody>
                    <a:bodyPr/>
                    <a:lstStyle/>
                    <a:p>
                      <a:endParaRPr lang="ja-JP" altLang="en-US" dirty="0">
                        <a:solidFill>
                          <a:schemeClr val="tx1"/>
                        </a:solidFill>
                        <a:latin typeface="+mn-ea"/>
                        <a:ea typeface="+mn-ea"/>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r>
                        <a:rPr lang="ja-JP" altLang="en-US" sz="1200" dirty="0" smtClean="0">
                          <a:solidFill>
                            <a:schemeClr val="tx1"/>
                          </a:solidFill>
                          <a:latin typeface="+mn-ea"/>
                          <a:ea typeface="+mn-ea"/>
                        </a:rPr>
                        <a:t>・　・　　　　</a:t>
                      </a:r>
                      <a:endParaRPr lang="ja-JP" altLang="en-US" sz="1200" dirty="0">
                        <a:solidFill>
                          <a:schemeClr val="tx1"/>
                        </a:solidFill>
                        <a:latin typeface="+mn-ea"/>
                        <a:ea typeface="+mn-ea"/>
                      </a:endParaRPr>
                    </a:p>
                  </a:txBody>
                  <a:tcPr marL="91434" marR="91434" marT="45715" marB="45715"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ja-JP" altLang="en-US" sz="1800" dirty="0">
                        <a:solidFill>
                          <a:schemeClr val="tx1"/>
                        </a:solidFill>
                        <a:latin typeface="+mn-ea"/>
                        <a:ea typeface="+mn-ea"/>
                      </a:endParaRPr>
                    </a:p>
                  </a:txBody>
                  <a:tcPr marL="91434" marR="91434" marT="45715" marB="45715"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ja-JP" altLang="en-US" sz="1800" dirty="0">
                        <a:solidFill>
                          <a:schemeClr val="tx1"/>
                        </a:solidFill>
                        <a:latin typeface="+mn-ea"/>
                        <a:ea typeface="+mn-ea"/>
                      </a:endParaRPr>
                    </a:p>
                  </a:txBody>
                  <a:tcPr marL="91434" marR="91434" marT="45715" marB="45715"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1578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rgbClr val="FF0000"/>
                          </a:solidFill>
                          <a:effectLst/>
                          <a:latin typeface="Times New Roman" pitchFamily="18" charset="0"/>
                          <a:ea typeface="ＭＳ Ｐゴシック" pitchFamily="50" charset="-128"/>
                        </a:rPr>
                        <a:t>（ホームケア）</a:t>
                      </a:r>
                      <a:endParaRPr kumimoji="1" lang="en-US" altLang="ja-JP" sz="1400" b="1" i="0" u="none" strike="noStrike" cap="none" normalizeH="0" baseline="0" dirty="0" smtClean="0">
                        <a:ln>
                          <a:noFill/>
                        </a:ln>
                        <a:solidFill>
                          <a:srgbClr val="FF0000"/>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chemeClr val="tx1"/>
                          </a:solidFill>
                          <a:effectLst/>
                          <a:latin typeface="Times New Roman" pitchFamily="18" charset="0"/>
                          <a:ea typeface="ＭＳ Ｐゴシック" pitchFamily="50" charset="-128"/>
                        </a:rPr>
                        <a:t>家庭における応用</a:t>
                      </a:r>
                    </a:p>
                  </a:txBody>
                  <a:tcPr marL="91434" marR="91434" marT="45715" marB="457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1400" b="1" dirty="0" smtClean="0"/>
                        <a:t>家　庭</a:t>
                      </a:r>
                      <a:endParaRPr lang="ja-JP" altLang="en-US" sz="1400" b="1" dirty="0"/>
                    </a:p>
                  </a:txBody>
                  <a:tcPr marL="91434" marR="91434" marT="45715" marB="457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3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rgbClr val="FF0000"/>
                          </a:solidFill>
                          <a:effectLst/>
                          <a:latin typeface="Times New Roman" pitchFamily="18" charset="0"/>
                          <a:ea typeface="ＭＳ Ｐゴシック" pitchFamily="50" charset="-128"/>
                        </a:rPr>
                        <a:t>（プロフェッショナルケア）</a:t>
                      </a:r>
                      <a:endParaRPr kumimoji="1" lang="en-US" altLang="ja-JP" sz="1400" b="1" i="0" u="none" strike="noStrike" cap="none" normalizeH="0" baseline="0" dirty="0" smtClean="0">
                        <a:ln>
                          <a:noFill/>
                        </a:ln>
                        <a:solidFill>
                          <a:srgbClr val="FF0000"/>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chemeClr val="tx1"/>
                          </a:solidFill>
                          <a:effectLst/>
                          <a:latin typeface="Times New Roman" pitchFamily="18" charset="0"/>
                          <a:ea typeface="ＭＳ Ｐゴシック" pitchFamily="50" charset="-128"/>
                        </a:rPr>
                        <a:t>かかりつけ歯科医における応用</a:t>
                      </a:r>
                    </a:p>
                  </a:txBody>
                  <a:tcPr marL="91434" marR="91434" marT="45715" marB="457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1400" b="1" dirty="0" smtClean="0"/>
                        <a:t>歯科診療所</a:t>
                      </a:r>
                      <a:endParaRPr lang="ja-JP" altLang="en-US" sz="1400" b="1" dirty="0"/>
                    </a:p>
                  </a:txBody>
                  <a:tcPr marL="91434" marR="91434" marT="45715" marB="457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1308">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rgbClr val="FF0000"/>
                          </a:solidFill>
                          <a:effectLst/>
                          <a:latin typeface="Times New Roman" pitchFamily="18" charset="0"/>
                          <a:ea typeface="ＭＳ Ｐゴシック" pitchFamily="50" charset="-128"/>
                        </a:rPr>
                        <a:t>（コミュニティケア</a:t>
                      </a:r>
                      <a:r>
                        <a:rPr kumimoji="1" lang="ja-JP" altLang="en-US" sz="1400" b="1" i="0" u="none" strike="noStrike" cap="none" normalizeH="0" baseline="0" dirty="0" smtClean="0">
                          <a:ln>
                            <a:noFill/>
                          </a:ln>
                          <a:solidFill>
                            <a:schemeClr val="tx1"/>
                          </a:solidFill>
                          <a:effectLst/>
                          <a:latin typeface="Times New Roman" pitchFamily="18" charset="0"/>
                          <a:ea typeface="ＭＳ Ｐゴシック" pitchFamily="50" charset="-128"/>
                        </a:rPr>
                        <a:t>）</a:t>
                      </a:r>
                      <a:endParaRPr kumimoji="1" lang="en-US" altLang="ja-JP" sz="1400" b="1" i="0" u="none" strike="noStrike" cap="none" normalizeH="0" baseline="0" dirty="0" smtClean="0">
                        <a:ln>
                          <a:noFill/>
                        </a:ln>
                        <a:solidFill>
                          <a:schemeClr val="tx1"/>
                        </a:solidFill>
                        <a:effectLst/>
                        <a:latin typeface="Times New Roman" pitchFamily="18"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Times New Roman" pitchFamily="18" charset="0"/>
                          <a:ea typeface="ＭＳ Ｐゴシック" pitchFamily="50" charset="-128"/>
                        </a:rPr>
                        <a:t>地域・集団における応用</a:t>
                      </a:r>
                    </a:p>
                  </a:txBody>
                  <a:tcPr marL="91434" marR="91434" marT="45715" marB="457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ja-JP" altLang="en-US" sz="1300" b="1" dirty="0" smtClean="0"/>
                        <a:t>保健センター</a:t>
                      </a:r>
                      <a:endParaRPr lang="en-US" altLang="ja-JP" sz="1300" b="1" dirty="0" smtClean="0"/>
                    </a:p>
                    <a:p>
                      <a:pPr algn="l"/>
                      <a:r>
                        <a:rPr lang="ja-JP" altLang="en-US" sz="1300" b="1" dirty="0" smtClean="0"/>
                        <a:t>保育所　等</a:t>
                      </a:r>
                      <a:endParaRPr lang="ja-JP" altLang="en-US" sz="1300" b="1" dirty="0"/>
                    </a:p>
                  </a:txBody>
                  <a:tcPr marL="91434" marR="91434" marT="45715" marB="457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lgDash"/>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lgDash"/>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lgDash"/>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lgDash"/>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lgDash"/>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lgDash"/>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lgDash"/>
                      <a:round/>
                      <a:headEnd type="none" w="med" len="med"/>
                      <a:tailEnd type="none" w="med" len="med"/>
                    </a:lnB>
                  </a:tcPr>
                </a:tc>
              </a:tr>
              <a:tr h="693332">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ja-JP" altLang="en-US" sz="1300" b="1" dirty="0" smtClean="0"/>
                        <a:t>小中学校</a:t>
                      </a:r>
                      <a:endParaRPr lang="en-US" altLang="ja-JP" sz="1300" b="1" dirty="0" smtClean="0"/>
                    </a:p>
                    <a:p>
                      <a:pPr algn="l"/>
                      <a:r>
                        <a:rPr lang="ja-JP" altLang="en-US" sz="1300" b="1" dirty="0" smtClean="0"/>
                        <a:t>幼稚園</a:t>
                      </a:r>
                      <a:endParaRPr lang="en-US" altLang="ja-JP" sz="1300" b="1" dirty="0" smtClean="0"/>
                    </a:p>
                    <a:p>
                      <a:pPr algn="l"/>
                      <a:r>
                        <a:rPr lang="ja-JP" altLang="en-US" sz="1300" b="1" dirty="0" smtClean="0"/>
                        <a:t>保育所</a:t>
                      </a:r>
                      <a:endParaRPr lang="ja-JP" altLang="en-US" sz="1300" b="1" dirty="0"/>
                    </a:p>
                  </a:txBody>
                  <a:tcPr marL="91434" marR="91434" marT="45715" marB="457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lgDash"/>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tcPr>
                </a:tc>
              </a:tr>
              <a:tr h="365750">
                <a:tc vMerge="1">
                  <a:txBody>
                    <a:bodyPr/>
                    <a:lstStyle/>
                    <a:p>
                      <a:endParaRPr kumimoji="1" lang="ja-JP" altLang="en-US"/>
                    </a:p>
                  </a:txBody>
                  <a:tcPr/>
                </a:tc>
                <a:tc>
                  <a:txBody>
                    <a:bodyPr/>
                    <a:lstStyle/>
                    <a:p>
                      <a:pPr algn="l"/>
                      <a:r>
                        <a:rPr lang="ja-JP" altLang="en-US" sz="1300" b="1" dirty="0" smtClean="0"/>
                        <a:t>地域行政</a:t>
                      </a:r>
                      <a:endParaRPr lang="ja-JP" altLang="en-US" sz="1300" b="1" dirty="0"/>
                    </a:p>
                  </a:txBody>
                  <a:tcPr marL="91434" marR="91434" marT="45715" marB="457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ja-JP" altLang="en-US" sz="1800" dirty="0">
                        <a:solidFill>
                          <a:schemeClr val="tx1"/>
                        </a:solidFill>
                      </a:endParaRPr>
                    </a:p>
                  </a:txBody>
                  <a:tcPr marL="91434" marR="91434" marT="45715" marB="45715"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2" name="グループ化 12"/>
          <p:cNvGrpSpPr>
            <a:grpSpLocks/>
          </p:cNvGrpSpPr>
          <p:nvPr/>
        </p:nvGrpSpPr>
        <p:grpSpPr bwMode="auto">
          <a:xfrm rot="-5400000">
            <a:off x="5052219" y="-1393030"/>
            <a:ext cx="1008063" cy="6842125"/>
            <a:chOff x="1547664" y="620688"/>
            <a:chExt cx="1008112" cy="5616624"/>
          </a:xfrm>
        </p:grpSpPr>
        <p:sp>
          <p:nvSpPr>
            <p:cNvPr id="4" name="上下矢印 3"/>
            <p:cNvSpPr/>
            <p:nvPr/>
          </p:nvSpPr>
          <p:spPr>
            <a:xfrm>
              <a:off x="1547664" y="620688"/>
              <a:ext cx="1008112" cy="5616624"/>
            </a:xfrm>
            <a:prstGeom prst="upDownArrow">
              <a:avLst>
                <a:gd name="adj1" fmla="val 66492"/>
                <a:gd name="adj2" fmla="val 3213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dirty="0"/>
            </a:p>
          </p:txBody>
        </p:sp>
        <p:sp>
          <p:nvSpPr>
            <p:cNvPr id="75873" name="テキスト ボックス 11"/>
            <p:cNvSpPr txBox="1">
              <a:spLocks noChangeArrowheads="1"/>
            </p:cNvSpPr>
            <p:nvPr/>
          </p:nvSpPr>
          <p:spPr bwMode="auto">
            <a:xfrm>
              <a:off x="1820295" y="1517366"/>
              <a:ext cx="492467" cy="3823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gn="ctr" eaLnBrk="1" hangingPunct="1"/>
              <a:r>
                <a:rPr lang="ja-JP" altLang="en-US" sz="2000" dirty="0"/>
                <a:t>フッ化物配合歯磨き剤・ジェル</a:t>
              </a:r>
            </a:p>
          </p:txBody>
        </p:sp>
      </p:grpSp>
      <p:grpSp>
        <p:nvGrpSpPr>
          <p:cNvPr id="3" name="グループ化 13"/>
          <p:cNvGrpSpPr>
            <a:grpSpLocks/>
          </p:cNvGrpSpPr>
          <p:nvPr/>
        </p:nvGrpSpPr>
        <p:grpSpPr bwMode="auto">
          <a:xfrm rot="-5400000">
            <a:off x="5621338" y="-158749"/>
            <a:ext cx="885825" cy="5721350"/>
            <a:chOff x="1547664" y="620688"/>
            <a:chExt cx="1008112" cy="5616624"/>
          </a:xfrm>
        </p:grpSpPr>
        <p:sp>
          <p:nvSpPr>
            <p:cNvPr id="38" name="上下矢印 37"/>
            <p:cNvSpPr/>
            <p:nvPr/>
          </p:nvSpPr>
          <p:spPr>
            <a:xfrm>
              <a:off x="1547664" y="620688"/>
              <a:ext cx="1008112" cy="5616624"/>
            </a:xfrm>
            <a:prstGeom prst="upDownArrow">
              <a:avLst>
                <a:gd name="adj1" fmla="val 66492"/>
                <a:gd name="adj2" fmla="val 32134"/>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dirty="0"/>
            </a:p>
          </p:txBody>
        </p:sp>
        <p:sp>
          <p:nvSpPr>
            <p:cNvPr id="75871" name="テキスト ボックス 38"/>
            <p:cNvSpPr txBox="1">
              <a:spLocks noChangeArrowheads="1"/>
            </p:cNvSpPr>
            <p:nvPr/>
          </p:nvSpPr>
          <p:spPr bwMode="auto">
            <a:xfrm>
              <a:off x="1786316" y="980727"/>
              <a:ext cx="560424" cy="4896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gn="ctr" eaLnBrk="1" hangingPunct="1"/>
              <a:r>
                <a:rPr lang="ja-JP" altLang="en-US" sz="2000" dirty="0"/>
                <a:t>フッ化物洗口</a:t>
              </a:r>
            </a:p>
          </p:txBody>
        </p:sp>
      </p:grpSp>
      <p:grpSp>
        <p:nvGrpSpPr>
          <p:cNvPr id="5" name="グループ化 16"/>
          <p:cNvGrpSpPr>
            <a:grpSpLocks/>
          </p:cNvGrpSpPr>
          <p:nvPr/>
        </p:nvGrpSpPr>
        <p:grpSpPr bwMode="auto">
          <a:xfrm rot="-5400000">
            <a:off x="5080795" y="392907"/>
            <a:ext cx="1008062" cy="6746875"/>
            <a:chOff x="1547664" y="620688"/>
            <a:chExt cx="1008112" cy="5616624"/>
          </a:xfrm>
        </p:grpSpPr>
        <p:sp>
          <p:nvSpPr>
            <p:cNvPr id="43" name="上下矢印 42"/>
            <p:cNvSpPr/>
            <p:nvPr/>
          </p:nvSpPr>
          <p:spPr>
            <a:xfrm>
              <a:off x="1547664" y="620688"/>
              <a:ext cx="1008112" cy="5616624"/>
            </a:xfrm>
            <a:prstGeom prst="upDownArrow">
              <a:avLst>
                <a:gd name="adj1" fmla="val 66492"/>
                <a:gd name="adj2" fmla="val 32134"/>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dirty="0"/>
            </a:p>
          </p:txBody>
        </p:sp>
        <p:sp>
          <p:nvSpPr>
            <p:cNvPr id="75869" name="テキスト ボックス 43"/>
            <p:cNvSpPr txBox="1">
              <a:spLocks noChangeArrowheads="1"/>
            </p:cNvSpPr>
            <p:nvPr/>
          </p:nvSpPr>
          <p:spPr bwMode="auto">
            <a:xfrm>
              <a:off x="1820294" y="980728"/>
              <a:ext cx="492467" cy="4896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gn="ctr" eaLnBrk="1" hangingPunct="1"/>
              <a:r>
                <a:rPr lang="ja-JP" altLang="en-US" sz="2000" dirty="0"/>
                <a:t>フッ化物歯面塗布</a:t>
              </a:r>
            </a:p>
          </p:txBody>
        </p:sp>
      </p:grpSp>
      <p:grpSp>
        <p:nvGrpSpPr>
          <p:cNvPr id="6" name="グループ化 19"/>
          <p:cNvGrpSpPr>
            <a:grpSpLocks/>
          </p:cNvGrpSpPr>
          <p:nvPr/>
        </p:nvGrpSpPr>
        <p:grpSpPr bwMode="auto">
          <a:xfrm rot="-5400000">
            <a:off x="5183557" y="2557831"/>
            <a:ext cx="531077" cy="7056438"/>
            <a:chOff x="1547665" y="620688"/>
            <a:chExt cx="699183" cy="5616624"/>
          </a:xfrm>
        </p:grpSpPr>
        <p:sp>
          <p:nvSpPr>
            <p:cNvPr id="46" name="上下矢印 45"/>
            <p:cNvSpPr/>
            <p:nvPr/>
          </p:nvSpPr>
          <p:spPr>
            <a:xfrm>
              <a:off x="1547665" y="620688"/>
              <a:ext cx="647901" cy="5616624"/>
            </a:xfrm>
            <a:prstGeom prst="upDownArrow">
              <a:avLst>
                <a:gd name="adj1" fmla="val 66492"/>
                <a:gd name="adj2" fmla="val 32134"/>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dirty="0"/>
            </a:p>
          </p:txBody>
        </p:sp>
        <p:sp>
          <p:nvSpPr>
            <p:cNvPr id="75867" name="テキスト ボックス 46"/>
            <p:cNvSpPr txBox="1">
              <a:spLocks noChangeArrowheads="1"/>
            </p:cNvSpPr>
            <p:nvPr/>
          </p:nvSpPr>
          <p:spPr bwMode="auto">
            <a:xfrm>
              <a:off x="1598528" y="1020585"/>
              <a:ext cx="648320" cy="4856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gn="ctr" eaLnBrk="1" hangingPunct="1"/>
              <a:r>
                <a:rPr lang="ja-JP" altLang="en-US" sz="2000" dirty="0"/>
                <a:t>水道水フロリデーション</a:t>
              </a:r>
            </a:p>
          </p:txBody>
        </p:sp>
      </p:grpSp>
      <p:grpSp>
        <p:nvGrpSpPr>
          <p:cNvPr id="7" name="グループ化 22"/>
          <p:cNvGrpSpPr>
            <a:grpSpLocks/>
          </p:cNvGrpSpPr>
          <p:nvPr/>
        </p:nvGrpSpPr>
        <p:grpSpPr bwMode="auto">
          <a:xfrm rot="-5400000">
            <a:off x="3875882" y="2858295"/>
            <a:ext cx="936625" cy="3960812"/>
            <a:chOff x="1547664" y="620688"/>
            <a:chExt cx="1008112" cy="5616624"/>
          </a:xfrm>
        </p:grpSpPr>
        <p:sp>
          <p:nvSpPr>
            <p:cNvPr id="49" name="上下矢印 48"/>
            <p:cNvSpPr/>
            <p:nvPr/>
          </p:nvSpPr>
          <p:spPr>
            <a:xfrm>
              <a:off x="1547664" y="620688"/>
              <a:ext cx="1008112" cy="5616624"/>
            </a:xfrm>
            <a:prstGeom prst="upDownArrow">
              <a:avLst>
                <a:gd name="adj1" fmla="val 66492"/>
                <a:gd name="adj2" fmla="val 32134"/>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dirty="0"/>
            </a:p>
          </p:txBody>
        </p:sp>
        <p:sp>
          <p:nvSpPr>
            <p:cNvPr id="75865" name="テキスト ボックス 49"/>
            <p:cNvSpPr txBox="1">
              <a:spLocks noChangeArrowheads="1"/>
            </p:cNvSpPr>
            <p:nvPr/>
          </p:nvSpPr>
          <p:spPr bwMode="auto">
            <a:xfrm>
              <a:off x="1777408" y="868227"/>
              <a:ext cx="530028" cy="4896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gn="ctr" eaLnBrk="1" hangingPunct="1"/>
              <a:r>
                <a:rPr lang="ja-JP" altLang="en-US" sz="2000" dirty="0"/>
                <a:t>フッ化物歯面塗布</a:t>
              </a:r>
            </a:p>
          </p:txBody>
        </p:sp>
      </p:grpSp>
      <p:grpSp>
        <p:nvGrpSpPr>
          <p:cNvPr id="8" name="グループ化 25"/>
          <p:cNvGrpSpPr>
            <a:grpSpLocks/>
          </p:cNvGrpSpPr>
          <p:nvPr/>
        </p:nvGrpSpPr>
        <p:grpSpPr bwMode="auto">
          <a:xfrm rot="-5400000">
            <a:off x="4398608" y="4079518"/>
            <a:ext cx="650000" cy="2881313"/>
            <a:chOff x="1547664" y="620688"/>
            <a:chExt cx="1097792" cy="5616624"/>
          </a:xfrm>
        </p:grpSpPr>
        <p:sp>
          <p:nvSpPr>
            <p:cNvPr id="52" name="上下矢印 51"/>
            <p:cNvSpPr/>
            <p:nvPr/>
          </p:nvSpPr>
          <p:spPr>
            <a:xfrm>
              <a:off x="1547664" y="620688"/>
              <a:ext cx="1008112" cy="5616624"/>
            </a:xfrm>
            <a:prstGeom prst="upDownArrow">
              <a:avLst>
                <a:gd name="adj1" fmla="val 66492"/>
                <a:gd name="adj2" fmla="val 32134"/>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00" dirty="0"/>
            </a:p>
          </p:txBody>
        </p:sp>
        <p:sp>
          <p:nvSpPr>
            <p:cNvPr id="75863" name="テキスト ボックス 52"/>
            <p:cNvSpPr txBox="1">
              <a:spLocks noChangeArrowheads="1"/>
            </p:cNvSpPr>
            <p:nvPr/>
          </p:nvSpPr>
          <p:spPr bwMode="auto">
            <a:xfrm>
              <a:off x="1813763" y="980732"/>
              <a:ext cx="831693" cy="4896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gn="ctr" eaLnBrk="1" hangingPunct="1"/>
              <a:r>
                <a:rPr lang="ja-JP" altLang="en-US" sz="2000" dirty="0"/>
                <a:t>フッ化物洗口</a:t>
              </a:r>
            </a:p>
          </p:txBody>
        </p:sp>
      </p:grpSp>
      <p:cxnSp>
        <p:nvCxnSpPr>
          <p:cNvPr id="41" name="直線コネクタ 40"/>
          <p:cNvCxnSpPr/>
          <p:nvPr/>
        </p:nvCxnSpPr>
        <p:spPr>
          <a:xfrm>
            <a:off x="3203575" y="1196975"/>
            <a:ext cx="0" cy="5322888"/>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75861" name="テキスト ボックス 23"/>
          <p:cNvSpPr txBox="1">
            <a:spLocks noChangeArrowheads="1"/>
          </p:cNvSpPr>
          <p:nvPr/>
        </p:nvSpPr>
        <p:spPr bwMode="auto">
          <a:xfrm>
            <a:off x="4513305" y="6488113"/>
            <a:ext cx="3900405" cy="369322"/>
          </a:xfrm>
          <a:prstGeom prst="rect">
            <a:avLst/>
          </a:prstGeom>
          <a:solidFill>
            <a:schemeClr val="bg1"/>
          </a:solidFill>
          <a:ln>
            <a:noFill/>
          </a:ln>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1800" dirty="0"/>
              <a:t>真木：日本口腔衛生学会シンポ、</a:t>
            </a:r>
            <a:r>
              <a:rPr lang="en-US" altLang="ja-JP" sz="1800" dirty="0"/>
              <a:t>2013</a:t>
            </a:r>
            <a:endParaRPr lang="ja-JP" altLang="en-US" sz="1800" dirty="0"/>
          </a:p>
        </p:txBody>
      </p:sp>
    </p:spTree>
    <p:extLst>
      <p:ext uri="{BB962C8B-B14F-4D97-AF65-F5344CB8AC3E}">
        <p14:creationId xmlns:p14="http://schemas.microsoft.com/office/powerpoint/2010/main" xmlns="" val="26877317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78901" y="1628800"/>
            <a:ext cx="8229600" cy="1772761"/>
          </a:xfrm>
          <a:prstGeom prst="rect">
            <a:avLst/>
          </a:prstGeom>
          <a:solidFill>
            <a:schemeClr val="bg1"/>
          </a:solidFill>
          <a:ln w="19050">
            <a:solidFill>
              <a:schemeClr val="folHlink"/>
            </a:solidFill>
            <a:miter lim="800000"/>
            <a:headEnd/>
            <a:tailEnd/>
          </a:ln>
        </p:spPr>
        <p:txBody>
          <a:bodyPr lIns="91406" tIns="45704" rIns="91406" bIns="45704">
            <a:spAutoFit/>
          </a:bodyPr>
          <a:lstStyle>
            <a:lvl1pPr>
              <a:spcBef>
                <a:spcPct val="20000"/>
              </a:spcBef>
              <a:buClr>
                <a:schemeClr val="folHlink"/>
              </a:buClr>
              <a:buSzPct val="60000"/>
              <a:buFont typeface="Wingdings" pitchFamily="2" charset="2"/>
              <a:buChar char="n"/>
              <a:defRPr sz="3200">
                <a:solidFill>
                  <a:schemeClr val="tx1"/>
                </a:solidFill>
                <a:latin typeface="Arial"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9pPr>
          </a:lstStyle>
          <a:p>
            <a:pPr algn="ctr">
              <a:lnSpc>
                <a:spcPct val="120000"/>
              </a:lnSpc>
              <a:spcBef>
                <a:spcPct val="0"/>
              </a:spcBef>
              <a:buClrTx/>
              <a:buSzTx/>
              <a:buFontTx/>
              <a:buNone/>
            </a:pPr>
            <a:r>
              <a:rPr lang="ja-JP" altLang="en-US" sz="3100" dirty="0"/>
              <a:t>フロリデーションは安全性の高い有用</a:t>
            </a:r>
            <a:r>
              <a:rPr lang="ja-JP" altLang="en-US" sz="3100" dirty="0" smtClean="0"/>
              <a:t>な</a:t>
            </a:r>
            <a:endParaRPr lang="en-US" altLang="ja-JP" sz="3100" dirty="0" smtClean="0"/>
          </a:p>
          <a:p>
            <a:pPr algn="ctr">
              <a:lnSpc>
                <a:spcPct val="120000"/>
              </a:lnSpc>
              <a:spcBef>
                <a:spcPct val="0"/>
              </a:spcBef>
              <a:buClrTx/>
              <a:buSzTx/>
              <a:buFontTx/>
              <a:buNone/>
            </a:pPr>
            <a:r>
              <a:rPr lang="ja-JP" altLang="en-US" sz="3100" dirty="0" smtClean="0"/>
              <a:t>公衆衛生</a:t>
            </a:r>
            <a:r>
              <a:rPr lang="ja-JP" altLang="en-US" sz="3100" dirty="0"/>
              <a:t>施策で</a:t>
            </a:r>
            <a:r>
              <a:rPr lang="ja-JP" altLang="en-US" sz="3100" dirty="0" smtClean="0"/>
              <a:t>ある：４回の総会決議</a:t>
            </a:r>
            <a:endParaRPr lang="en-US" altLang="ja-JP" sz="3100" dirty="0" smtClean="0"/>
          </a:p>
          <a:p>
            <a:pPr algn="ctr">
              <a:lnSpc>
                <a:spcPct val="120000"/>
              </a:lnSpc>
              <a:spcBef>
                <a:spcPct val="0"/>
              </a:spcBef>
              <a:buClrTx/>
              <a:buSzTx/>
              <a:buFontTx/>
              <a:buNone/>
            </a:pPr>
            <a:r>
              <a:rPr lang="en-US" altLang="ja-JP" sz="2900" dirty="0" smtClean="0"/>
              <a:t>(</a:t>
            </a:r>
            <a:r>
              <a:rPr lang="en-US" altLang="ja-JP" sz="2900" dirty="0"/>
              <a:t>WHO</a:t>
            </a:r>
            <a:r>
              <a:rPr lang="ja-JP" altLang="en-US" sz="2900" dirty="0"/>
              <a:t>：</a:t>
            </a:r>
            <a:r>
              <a:rPr lang="en-US" altLang="ja-JP" sz="2900" dirty="0"/>
              <a:t> 1969, 1975, 1986, </a:t>
            </a:r>
            <a:r>
              <a:rPr lang="en-US" altLang="ja-JP" sz="2900" dirty="0" smtClean="0"/>
              <a:t>1997)</a:t>
            </a:r>
            <a:endParaRPr lang="ja-JP" altLang="en-US" sz="2900" dirty="0"/>
          </a:p>
        </p:txBody>
      </p:sp>
      <p:sp>
        <p:nvSpPr>
          <p:cNvPr id="18435" name="Text Box 2"/>
          <p:cNvSpPr txBox="1">
            <a:spLocks noChangeArrowheads="1"/>
          </p:cNvSpPr>
          <p:nvPr/>
        </p:nvSpPr>
        <p:spPr bwMode="auto">
          <a:xfrm>
            <a:off x="478901" y="3531869"/>
            <a:ext cx="8229600" cy="1237229"/>
          </a:xfrm>
          <a:prstGeom prst="rect">
            <a:avLst/>
          </a:prstGeom>
          <a:solidFill>
            <a:srgbClr val="0066CC"/>
          </a:solidFill>
          <a:ln w="19050">
            <a:solidFill>
              <a:schemeClr val="folHlink"/>
            </a:solidFill>
            <a:miter lim="800000"/>
            <a:headEnd/>
            <a:tailEnd/>
          </a:ln>
        </p:spPr>
        <p:txBody>
          <a:bodyPr lIns="91406" tIns="45704" rIns="91406" bIns="45704">
            <a:spAutoFit/>
          </a:bodyPr>
          <a:lstStyle>
            <a:lvl1pPr>
              <a:spcBef>
                <a:spcPct val="20000"/>
              </a:spcBef>
              <a:buClr>
                <a:schemeClr val="folHlink"/>
              </a:buClr>
              <a:buSzPct val="60000"/>
              <a:buFont typeface="Wingdings" pitchFamily="2" charset="2"/>
              <a:buChar char="n"/>
              <a:defRPr sz="3200">
                <a:solidFill>
                  <a:schemeClr val="tx1"/>
                </a:solidFill>
                <a:latin typeface="Arial"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9pPr>
          </a:lstStyle>
          <a:p>
            <a:pPr algn="ctr">
              <a:lnSpc>
                <a:spcPct val="120000"/>
              </a:lnSpc>
              <a:spcBef>
                <a:spcPct val="0"/>
              </a:spcBef>
              <a:buClrTx/>
              <a:buSzTx/>
              <a:buFontTx/>
              <a:buNone/>
            </a:pPr>
            <a:r>
              <a:rPr lang="ja-JP" altLang="en-US" sz="3100" dirty="0">
                <a:solidFill>
                  <a:schemeClr val="bg1"/>
                </a:solidFill>
              </a:rPr>
              <a:t>フロリデーションは健康格差是正の</a:t>
            </a:r>
          </a:p>
          <a:p>
            <a:pPr algn="ctr">
              <a:lnSpc>
                <a:spcPct val="120000"/>
              </a:lnSpc>
              <a:spcBef>
                <a:spcPct val="0"/>
              </a:spcBef>
              <a:buClrTx/>
              <a:buSzTx/>
              <a:buFontTx/>
              <a:buNone/>
            </a:pPr>
            <a:r>
              <a:rPr lang="ja-JP" altLang="en-US" sz="3100" dirty="0">
                <a:solidFill>
                  <a:schemeClr val="bg1"/>
                </a:solidFill>
              </a:rPr>
              <a:t>有意義な公共施策である。</a:t>
            </a:r>
            <a:r>
              <a:rPr lang="en-US" altLang="ja-JP" sz="3100" dirty="0">
                <a:solidFill>
                  <a:schemeClr val="bg1"/>
                </a:solidFill>
              </a:rPr>
              <a:t>(WHO</a:t>
            </a:r>
            <a:r>
              <a:rPr lang="ja-JP" altLang="en-US" sz="3100" dirty="0">
                <a:solidFill>
                  <a:schemeClr val="bg1"/>
                </a:solidFill>
              </a:rPr>
              <a:t>：</a:t>
            </a:r>
            <a:r>
              <a:rPr lang="en-US" altLang="ja-JP" sz="3100" dirty="0">
                <a:solidFill>
                  <a:schemeClr val="bg1"/>
                </a:solidFill>
              </a:rPr>
              <a:t> 2011</a:t>
            </a:r>
            <a:r>
              <a:rPr lang="ja-JP" altLang="en-US" sz="3100" dirty="0">
                <a:solidFill>
                  <a:schemeClr val="bg1"/>
                </a:solidFill>
              </a:rPr>
              <a:t>）</a:t>
            </a:r>
          </a:p>
        </p:txBody>
      </p:sp>
      <p:sp>
        <p:nvSpPr>
          <p:cNvPr id="18436" name="Text Box 2"/>
          <p:cNvSpPr txBox="1">
            <a:spLocks noChangeArrowheads="1"/>
          </p:cNvSpPr>
          <p:nvPr/>
        </p:nvSpPr>
        <p:spPr bwMode="auto">
          <a:xfrm>
            <a:off x="477838" y="4921250"/>
            <a:ext cx="8229600" cy="1532695"/>
          </a:xfrm>
          <a:prstGeom prst="rect">
            <a:avLst/>
          </a:prstGeom>
          <a:solidFill>
            <a:srgbClr val="7030A0"/>
          </a:solidFill>
          <a:ln w="19050">
            <a:solidFill>
              <a:schemeClr val="folHlink"/>
            </a:solidFill>
            <a:miter lim="800000"/>
            <a:headEnd/>
            <a:tailEnd/>
          </a:ln>
        </p:spPr>
        <p:txBody>
          <a:bodyPr lIns="91406" tIns="45704" rIns="91406" bIns="45704">
            <a:spAutoFit/>
          </a:bodyPr>
          <a:lstStyle>
            <a:lvl1pPr>
              <a:spcBef>
                <a:spcPct val="20000"/>
              </a:spcBef>
              <a:buClr>
                <a:schemeClr val="folHlink"/>
              </a:buClr>
              <a:buSzPct val="60000"/>
              <a:buFont typeface="Wingdings" pitchFamily="2" charset="2"/>
              <a:buChar char="n"/>
              <a:defRPr sz="3200">
                <a:solidFill>
                  <a:schemeClr val="tx1"/>
                </a:solidFill>
                <a:latin typeface="Arial"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9pPr>
          </a:lstStyle>
          <a:p>
            <a:pPr algn="ctr">
              <a:lnSpc>
                <a:spcPct val="120000"/>
              </a:lnSpc>
              <a:spcBef>
                <a:spcPct val="0"/>
              </a:spcBef>
              <a:buClrTx/>
              <a:buSzTx/>
              <a:buFontTx/>
              <a:buNone/>
            </a:pPr>
            <a:r>
              <a:rPr lang="ja-JP" altLang="en-US" sz="2600" dirty="0">
                <a:solidFill>
                  <a:schemeClr val="bg1"/>
                </a:solidFill>
              </a:rPr>
              <a:t>フロリデーションの有効性・安全性を認め、</a:t>
            </a:r>
            <a:endParaRPr lang="en-US" altLang="ja-JP" sz="2600" dirty="0">
              <a:solidFill>
                <a:schemeClr val="bg1"/>
              </a:solidFill>
            </a:endParaRPr>
          </a:p>
          <a:p>
            <a:pPr algn="ctr">
              <a:lnSpc>
                <a:spcPct val="120000"/>
              </a:lnSpc>
              <a:spcBef>
                <a:spcPct val="0"/>
              </a:spcBef>
              <a:buClrTx/>
              <a:buSzTx/>
              <a:buFontTx/>
              <a:buNone/>
            </a:pPr>
            <a:r>
              <a:rPr lang="ja-JP" altLang="en-US" sz="2600" dirty="0">
                <a:solidFill>
                  <a:schemeClr val="bg1"/>
                </a:solidFill>
              </a:rPr>
              <a:t>実施・普及に取り組む団体を支持する。</a:t>
            </a:r>
            <a:endParaRPr lang="en-US" altLang="ja-JP" sz="2600" dirty="0">
              <a:solidFill>
                <a:schemeClr val="bg1"/>
              </a:solidFill>
            </a:endParaRPr>
          </a:p>
          <a:p>
            <a:pPr algn="ctr">
              <a:lnSpc>
                <a:spcPct val="120000"/>
              </a:lnSpc>
              <a:spcBef>
                <a:spcPct val="0"/>
              </a:spcBef>
              <a:buClrTx/>
              <a:buSzTx/>
              <a:buFontTx/>
              <a:buNone/>
            </a:pPr>
            <a:r>
              <a:rPr lang="en-US" altLang="ja-JP" sz="2600" dirty="0">
                <a:solidFill>
                  <a:schemeClr val="bg1"/>
                </a:solidFill>
              </a:rPr>
              <a:t>(WHO</a:t>
            </a:r>
            <a:r>
              <a:rPr lang="ja-JP" altLang="en-US" sz="2600" dirty="0">
                <a:solidFill>
                  <a:schemeClr val="bg1"/>
                </a:solidFill>
              </a:rPr>
              <a:t>歯科部長：ペターセン博士：</a:t>
            </a:r>
            <a:r>
              <a:rPr lang="en-US" altLang="ja-JP" sz="2600" dirty="0">
                <a:solidFill>
                  <a:schemeClr val="bg1"/>
                </a:solidFill>
              </a:rPr>
              <a:t> 2012</a:t>
            </a:r>
            <a:r>
              <a:rPr lang="ja-JP" altLang="en-US" sz="2600" dirty="0">
                <a:solidFill>
                  <a:schemeClr val="bg1"/>
                </a:solidFill>
              </a:rPr>
              <a:t>）</a:t>
            </a:r>
          </a:p>
        </p:txBody>
      </p:sp>
      <p:sp>
        <p:nvSpPr>
          <p:cNvPr id="18437" name="テキスト ボックス 1"/>
          <p:cNvSpPr txBox="1">
            <a:spLocks noChangeArrowheads="1"/>
          </p:cNvSpPr>
          <p:nvPr/>
        </p:nvSpPr>
        <p:spPr bwMode="auto">
          <a:xfrm>
            <a:off x="1581150" y="600076"/>
            <a:ext cx="5990848" cy="78921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5298" tIns="32649" rIns="65298" bIns="32649">
            <a:spAutoFit/>
          </a:bodyPr>
          <a:lstStyle>
            <a:lvl1pPr>
              <a:spcBef>
                <a:spcPct val="20000"/>
              </a:spcBef>
              <a:buClr>
                <a:schemeClr val="folHlink"/>
              </a:buClr>
              <a:buSzPct val="60000"/>
              <a:buFont typeface="Wingdings" pitchFamily="2" charset="2"/>
              <a:buChar char="n"/>
              <a:defRPr sz="3200">
                <a:solidFill>
                  <a:schemeClr val="tx1"/>
                </a:solidFill>
                <a:latin typeface="Arial"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9pPr>
          </a:lstStyle>
          <a:p>
            <a:pPr>
              <a:spcBef>
                <a:spcPct val="0"/>
              </a:spcBef>
              <a:buClrTx/>
              <a:buSzTx/>
              <a:buFontTx/>
              <a:buNone/>
            </a:pPr>
            <a:r>
              <a:rPr lang="en-US" altLang="ja-JP" sz="4700" dirty="0"/>
              <a:t>WHO </a:t>
            </a:r>
            <a:r>
              <a:rPr lang="ja-JP" altLang="en-US" sz="4700" dirty="0"/>
              <a:t>（世界保健機関）</a:t>
            </a:r>
          </a:p>
        </p:txBody>
      </p:sp>
    </p:spTree>
    <p:extLst>
      <p:ext uri="{BB962C8B-B14F-4D97-AF65-F5344CB8AC3E}">
        <p14:creationId xmlns:p14="http://schemas.microsoft.com/office/powerpoint/2010/main" xmlns="" val="23324307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a:xfrm>
            <a:off x="224632" y="137206"/>
            <a:ext cx="8796337" cy="639763"/>
          </a:xfrm>
        </p:spPr>
        <p:txBody>
          <a:bodyPr/>
          <a:lstStyle/>
          <a:p>
            <a:pPr defTabSz="912703"/>
            <a:r>
              <a:rPr lang="ja-JP" altLang="en-US" sz="3200" dirty="0">
                <a:latin typeface="HG丸ｺﾞｼｯｸM-PRO" pitchFamily="50" charset="-128"/>
                <a:ea typeface="HG丸ｺﾞｼｯｸM-PRO" pitchFamily="50" charset="-128"/>
              </a:rPr>
              <a:t>世界のフロリデーション実施状況</a:t>
            </a:r>
            <a:r>
              <a:rPr lang="en-US" altLang="ja-JP" sz="3200" dirty="0">
                <a:latin typeface="HG丸ｺﾞｼｯｸM-PRO" pitchFamily="50" charset="-128"/>
                <a:ea typeface="HG丸ｺﾞｼｯｸM-PRO" pitchFamily="50" charset="-128"/>
              </a:rPr>
              <a:t> (2012</a:t>
            </a:r>
            <a:r>
              <a:rPr lang="ja-JP" altLang="en-US" sz="3200" dirty="0">
                <a:latin typeface="HG丸ｺﾞｼｯｸM-PRO" pitchFamily="50" charset="-128"/>
                <a:ea typeface="HG丸ｺﾞｼｯｸM-PRO" pitchFamily="50" charset="-128"/>
              </a:rPr>
              <a:t>年）</a:t>
            </a:r>
          </a:p>
        </p:txBody>
      </p:sp>
      <p:graphicFrame>
        <p:nvGraphicFramePr>
          <p:cNvPr id="4" name="コンテンツ プレースホルダ 3"/>
          <p:cNvGraphicFramePr>
            <a:graphicFrameLocks noGrp="1"/>
          </p:cNvGraphicFramePr>
          <p:nvPr>
            <p:ph idx="1"/>
            <p:extLst>
              <p:ext uri="{D42A27DB-BD31-4B8C-83A1-F6EECF244321}">
                <p14:modId xmlns:p14="http://schemas.microsoft.com/office/powerpoint/2010/main" xmlns="" val="2544768107"/>
              </p:ext>
            </p:extLst>
          </p:nvPr>
        </p:nvGraphicFramePr>
        <p:xfrm>
          <a:off x="2185743" y="1628800"/>
          <a:ext cx="6809607" cy="4526218"/>
        </p:xfrm>
        <a:graphic>
          <a:graphicData uri="http://schemas.openxmlformats.org/drawingml/2006/table">
            <a:tbl>
              <a:tblPr/>
              <a:tblGrid>
                <a:gridCol w="2269869"/>
                <a:gridCol w="2269869"/>
                <a:gridCol w="2269869"/>
              </a:tblGrid>
              <a:tr h="11125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600" b="1" i="0" u="none" strike="noStrike" cap="none" normalizeH="0" baseline="0" dirty="0" smtClean="0">
                          <a:ln>
                            <a:noFill/>
                          </a:ln>
                          <a:solidFill>
                            <a:srgbClr val="FFFFFF"/>
                          </a:solidFill>
                          <a:effectLst/>
                          <a:latin typeface="HG丸ｺﾞｼｯｸM-PRO" pitchFamily="50" charset="-128"/>
                          <a:ea typeface="HG丸ｺﾞｼｯｸM-PRO" pitchFamily="50" charset="-128"/>
                        </a:rPr>
                        <a:t>方　法</a:t>
                      </a:r>
                    </a:p>
                  </a:txBody>
                  <a:tcPr marL="65328" marR="65328" marT="32663" marB="3266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600" b="1" i="0" u="none" strike="noStrike" cap="none" normalizeH="0" baseline="0" dirty="0" smtClean="0">
                          <a:ln>
                            <a:noFill/>
                          </a:ln>
                          <a:solidFill>
                            <a:srgbClr val="FFFFFF"/>
                          </a:solidFill>
                          <a:effectLst/>
                          <a:latin typeface="HG丸ｺﾞｼｯｸM-PRO" pitchFamily="50" charset="-128"/>
                          <a:ea typeface="HG丸ｺﾞｼｯｸM-PRO" pitchFamily="50" charset="-128"/>
                        </a:rPr>
                        <a:t>国　数</a:t>
                      </a:r>
                    </a:p>
                  </a:txBody>
                  <a:tcPr marL="65328" marR="65328" marT="32663" marB="3266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BACC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600" b="1" i="0" u="none" strike="noStrike" cap="none" normalizeH="0" baseline="0" dirty="0" smtClean="0">
                          <a:ln>
                            <a:noFill/>
                          </a:ln>
                          <a:solidFill>
                            <a:srgbClr val="FFFFFF"/>
                          </a:solidFill>
                          <a:effectLst/>
                          <a:latin typeface="HG丸ｺﾞｼｯｸM-PRO" pitchFamily="50" charset="-128"/>
                          <a:ea typeface="HG丸ｺﾞｼｯｸM-PRO" pitchFamily="50" charset="-128"/>
                        </a:rPr>
                        <a:t>人　口</a:t>
                      </a:r>
                    </a:p>
                  </a:txBody>
                  <a:tcPr marL="65328" marR="65328" marT="32663" marB="3266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BACC6"/>
                    </a:solidFill>
                  </a:tcPr>
                </a:tc>
              </a:tr>
              <a:tr h="11118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rgbClr val="000000"/>
                          </a:solidFill>
                          <a:effectLst/>
                          <a:latin typeface="HG丸ｺﾞｼｯｸM-PRO" pitchFamily="50" charset="-128"/>
                          <a:ea typeface="HG丸ｺﾞｼｯｸM-PRO" pitchFamily="50" charset="-128"/>
                        </a:rPr>
                        <a:t>調整による利用</a:t>
                      </a:r>
                    </a:p>
                  </a:txBody>
                  <a:tcPr marL="65328" marR="65328" marT="32663" marB="3266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rgbClr val="000000"/>
                          </a:solidFill>
                          <a:effectLst/>
                          <a:latin typeface="HG丸ｺﾞｼｯｸM-PRO" pitchFamily="50" charset="-128"/>
                          <a:ea typeface="HG丸ｺﾞｼｯｸM-PRO" pitchFamily="50" charset="-128"/>
                        </a:rPr>
                        <a:t>25 </a:t>
                      </a:r>
                      <a:r>
                        <a:rPr kumimoji="1" lang="ja-JP" altLang="en-US" sz="2000" b="0" i="0" u="none" strike="noStrike" cap="none" normalizeH="0" baseline="0" dirty="0" smtClean="0">
                          <a:ln>
                            <a:noFill/>
                          </a:ln>
                          <a:solidFill>
                            <a:srgbClr val="000000"/>
                          </a:solidFill>
                          <a:effectLst/>
                          <a:latin typeface="HG丸ｺﾞｼｯｸM-PRO" pitchFamily="50" charset="-128"/>
                          <a:ea typeface="HG丸ｺﾞｼｯｸM-PRO" pitchFamily="50" charset="-128"/>
                        </a:rPr>
                        <a:t>か国</a:t>
                      </a:r>
                    </a:p>
                  </a:txBody>
                  <a:tcPr marL="65328" marR="65328" marT="32663" marB="3266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rgbClr val="000000"/>
                          </a:solidFill>
                          <a:effectLst/>
                          <a:latin typeface="HG丸ｺﾞｼｯｸM-PRO" pitchFamily="50" charset="-128"/>
                          <a:ea typeface="HG丸ｺﾞｼｯｸM-PRO" pitchFamily="50" charset="-128"/>
                        </a:rPr>
                        <a:t>3</a:t>
                      </a:r>
                      <a:r>
                        <a:rPr kumimoji="1" lang="ja-JP" altLang="en-US" sz="2000" b="0" i="0" u="none" strike="noStrike" cap="none" normalizeH="0" baseline="0" dirty="0" smtClean="0">
                          <a:ln>
                            <a:noFill/>
                          </a:ln>
                          <a:solidFill>
                            <a:srgbClr val="000000"/>
                          </a:solidFill>
                          <a:effectLst/>
                          <a:latin typeface="HG丸ｺﾞｼｯｸM-PRO" pitchFamily="50" charset="-128"/>
                          <a:ea typeface="HG丸ｺﾞｼｯｸM-PRO" pitchFamily="50" charset="-128"/>
                        </a:rPr>
                        <a:t>億</a:t>
                      </a:r>
                      <a:r>
                        <a:rPr kumimoji="1" lang="en-US" altLang="ja-JP" sz="2000" b="0" i="0" u="none" strike="noStrike" cap="none" normalizeH="0" baseline="0" dirty="0" smtClean="0">
                          <a:ln>
                            <a:noFill/>
                          </a:ln>
                          <a:solidFill>
                            <a:srgbClr val="000000"/>
                          </a:solidFill>
                          <a:effectLst/>
                          <a:latin typeface="HG丸ｺﾞｼｯｸM-PRO" pitchFamily="50" charset="-128"/>
                          <a:ea typeface="HG丸ｺﾞｼｯｸM-PRO" pitchFamily="50" charset="-128"/>
                        </a:rPr>
                        <a:t>7,766</a:t>
                      </a:r>
                      <a:r>
                        <a:rPr kumimoji="1" lang="ja-JP" altLang="en-US" sz="2000" b="0" i="0" u="none" strike="noStrike" cap="none" normalizeH="0" baseline="0" dirty="0" smtClean="0">
                          <a:ln>
                            <a:noFill/>
                          </a:ln>
                          <a:solidFill>
                            <a:srgbClr val="000000"/>
                          </a:solidFill>
                          <a:effectLst/>
                          <a:latin typeface="HG丸ｺﾞｼｯｸM-PRO" pitchFamily="50" charset="-128"/>
                          <a:ea typeface="HG丸ｺﾞｼｯｸM-PRO" pitchFamily="50" charset="-128"/>
                        </a:rPr>
                        <a:t>万人</a:t>
                      </a:r>
                    </a:p>
                  </a:txBody>
                  <a:tcPr marL="65328" marR="65328" marT="32663" marB="3266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r>
              <a:tr h="12535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rgbClr val="000000"/>
                          </a:solidFill>
                          <a:effectLst/>
                          <a:latin typeface="HG丸ｺﾞｼｯｸM-PRO" pitchFamily="50" charset="-128"/>
                          <a:ea typeface="HG丸ｺﾞｼｯｸM-PRO" pitchFamily="50" charset="-128"/>
                        </a:rPr>
                        <a:t>天然水の利用</a:t>
                      </a:r>
                    </a:p>
                  </a:txBody>
                  <a:tcPr marL="65328" marR="65328" marT="32663" marB="3266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rgbClr val="000000"/>
                          </a:solidFill>
                          <a:effectLst/>
                          <a:latin typeface="HG丸ｺﾞｼｯｸM-PRO" pitchFamily="50" charset="-128"/>
                          <a:ea typeface="HG丸ｺﾞｼｯｸM-PRO" pitchFamily="50" charset="-128"/>
                        </a:rPr>
                        <a:t>40 </a:t>
                      </a:r>
                      <a:r>
                        <a:rPr kumimoji="1" lang="ja-JP" altLang="en-US" sz="2000" b="0" i="0" u="none" strike="noStrike" cap="none" normalizeH="0" baseline="0" dirty="0" smtClean="0">
                          <a:ln>
                            <a:noFill/>
                          </a:ln>
                          <a:solidFill>
                            <a:srgbClr val="000000"/>
                          </a:solidFill>
                          <a:effectLst/>
                          <a:latin typeface="HG丸ｺﾞｼｯｸM-PRO" pitchFamily="50" charset="-128"/>
                          <a:ea typeface="HG丸ｺﾞｼｯｸM-PRO" pitchFamily="50" charset="-128"/>
                        </a:rPr>
                        <a:t>か国以上</a:t>
                      </a:r>
                    </a:p>
                  </a:txBody>
                  <a:tcPr marL="65328" marR="65328" marT="32663" marB="3266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rgbClr val="000000"/>
                          </a:solidFill>
                          <a:effectLst/>
                          <a:latin typeface="HG丸ｺﾞｼｯｸM-PRO" pitchFamily="50" charset="-128"/>
                          <a:ea typeface="HG丸ｺﾞｼｯｸM-PRO" pitchFamily="50" charset="-128"/>
                        </a:rPr>
                        <a:t>　　</a:t>
                      </a:r>
                      <a:r>
                        <a:rPr kumimoji="1" lang="en-US" altLang="ja-JP" sz="2000" b="0" i="0" u="none" strike="noStrike" cap="none" normalizeH="0" baseline="0" dirty="0" smtClean="0">
                          <a:ln>
                            <a:noFill/>
                          </a:ln>
                          <a:solidFill>
                            <a:srgbClr val="000000"/>
                          </a:solidFill>
                          <a:effectLst/>
                          <a:latin typeface="HG丸ｺﾞｼｯｸM-PRO" pitchFamily="50" charset="-128"/>
                          <a:ea typeface="HG丸ｺﾞｼｯｸM-PRO" pitchFamily="50" charset="-128"/>
                        </a:rPr>
                        <a:t>4,786</a:t>
                      </a:r>
                      <a:r>
                        <a:rPr kumimoji="1" lang="ja-JP" altLang="en-US" sz="2000" b="0" i="0" u="none" strike="noStrike" cap="none" normalizeH="0" baseline="0" dirty="0" smtClean="0">
                          <a:ln>
                            <a:noFill/>
                          </a:ln>
                          <a:solidFill>
                            <a:srgbClr val="000000"/>
                          </a:solidFill>
                          <a:effectLst/>
                          <a:latin typeface="HG丸ｺﾞｼｯｸM-PRO" pitchFamily="50" charset="-128"/>
                          <a:ea typeface="HG丸ｺﾞｼｯｸM-PRO" pitchFamily="50" charset="-128"/>
                        </a:rPr>
                        <a:t>万人</a:t>
                      </a:r>
                    </a:p>
                  </a:txBody>
                  <a:tcPr marL="65328" marR="65328" marT="32663" marB="3266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r>
              <a:tr h="10482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300" b="0" i="0" u="none" strike="noStrike" cap="none" normalizeH="0" baseline="0" dirty="0" smtClean="0">
                          <a:ln>
                            <a:noFill/>
                          </a:ln>
                          <a:solidFill>
                            <a:srgbClr val="000000"/>
                          </a:solidFill>
                          <a:effectLst/>
                          <a:latin typeface="HG丸ｺﾞｼｯｸM-PRO" pitchFamily="50" charset="-128"/>
                          <a:ea typeface="HG丸ｺﾞｼｯｸM-PRO" pitchFamily="50" charset="-128"/>
                        </a:rPr>
                        <a:t>計</a:t>
                      </a:r>
                    </a:p>
                  </a:txBody>
                  <a:tcPr marL="65328" marR="65328" marT="32663" marB="3266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smtClean="0">
                          <a:ln>
                            <a:noFill/>
                          </a:ln>
                          <a:solidFill>
                            <a:srgbClr val="000000"/>
                          </a:solidFill>
                          <a:effectLst/>
                          <a:latin typeface="HG丸ｺﾞｼｯｸM-PRO" pitchFamily="50" charset="-128"/>
                          <a:ea typeface="HG丸ｺﾞｼｯｸM-PRO" pitchFamily="50" charset="-128"/>
                        </a:rPr>
                        <a:t>54 </a:t>
                      </a:r>
                      <a:r>
                        <a:rPr kumimoji="1" lang="ja-JP" altLang="en-US" sz="2300" b="0" i="0" u="none" strike="noStrike" cap="none" normalizeH="0" baseline="0" dirty="0" smtClean="0">
                          <a:ln>
                            <a:noFill/>
                          </a:ln>
                          <a:solidFill>
                            <a:srgbClr val="000000"/>
                          </a:solidFill>
                          <a:effectLst/>
                          <a:latin typeface="HG丸ｺﾞｼｯｸM-PRO" pitchFamily="50" charset="-128"/>
                          <a:ea typeface="HG丸ｺﾞｼｯｸM-PRO" pitchFamily="50" charset="-128"/>
                        </a:rPr>
                        <a:t>か国以上</a:t>
                      </a:r>
                    </a:p>
                  </a:txBody>
                  <a:tcPr marL="65328" marR="65328" marT="32663" marB="3266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300" b="0" i="0" u="none" strike="noStrike" cap="none" normalizeH="0" baseline="0" dirty="0" smtClean="0">
                          <a:ln>
                            <a:noFill/>
                          </a:ln>
                          <a:solidFill>
                            <a:srgbClr val="000000"/>
                          </a:solidFill>
                          <a:effectLst/>
                          <a:latin typeface="HG丸ｺﾞｼｯｸM-PRO" pitchFamily="50" charset="-128"/>
                          <a:ea typeface="HG丸ｺﾞｼｯｸM-PRO" pitchFamily="50" charset="-128"/>
                        </a:rPr>
                        <a:t>4</a:t>
                      </a:r>
                      <a:r>
                        <a:rPr kumimoji="1" lang="ja-JP" altLang="en-US" sz="2300" b="0" i="0" u="none" strike="noStrike" cap="none" normalizeH="0" baseline="0" dirty="0" smtClean="0">
                          <a:ln>
                            <a:noFill/>
                          </a:ln>
                          <a:solidFill>
                            <a:srgbClr val="000000"/>
                          </a:solidFill>
                          <a:effectLst/>
                          <a:latin typeface="HG丸ｺﾞｼｯｸM-PRO" pitchFamily="50" charset="-128"/>
                          <a:ea typeface="HG丸ｺﾞｼｯｸM-PRO" pitchFamily="50" charset="-128"/>
                        </a:rPr>
                        <a:t>億</a:t>
                      </a:r>
                      <a:r>
                        <a:rPr kumimoji="1" lang="en-US" altLang="ja-JP" sz="2300" b="0" i="0" u="none" strike="noStrike" cap="none" normalizeH="0" baseline="0" dirty="0" smtClean="0">
                          <a:ln>
                            <a:noFill/>
                          </a:ln>
                          <a:solidFill>
                            <a:srgbClr val="000000"/>
                          </a:solidFill>
                          <a:effectLst/>
                          <a:latin typeface="HG丸ｺﾞｼｯｸM-PRO" pitchFamily="50" charset="-128"/>
                          <a:ea typeface="HG丸ｺﾞｼｯｸM-PRO" pitchFamily="50" charset="-128"/>
                        </a:rPr>
                        <a:t>2,672</a:t>
                      </a:r>
                      <a:r>
                        <a:rPr kumimoji="1" lang="ja-JP" altLang="en-US" sz="2300" b="0" i="0" u="none" strike="noStrike" cap="none" normalizeH="0" baseline="0" dirty="0" smtClean="0">
                          <a:ln>
                            <a:noFill/>
                          </a:ln>
                          <a:solidFill>
                            <a:srgbClr val="000000"/>
                          </a:solidFill>
                          <a:effectLst/>
                          <a:latin typeface="HG丸ｺﾞｼｯｸM-PRO" pitchFamily="50" charset="-128"/>
                          <a:ea typeface="HG丸ｺﾞｼｯｸM-PRO" pitchFamily="50" charset="-128"/>
                        </a:rPr>
                        <a:t>万人</a:t>
                      </a:r>
                    </a:p>
                  </a:txBody>
                  <a:tcPr marL="65328" marR="65328" marT="32663" marB="3266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r>
            </a:tbl>
          </a:graphicData>
        </a:graphic>
      </p:graphicFrame>
      <p:sp>
        <p:nvSpPr>
          <p:cNvPr id="18500" name="正方形/長方形 9"/>
          <p:cNvSpPr>
            <a:spLocks noChangeArrowheads="1"/>
          </p:cNvSpPr>
          <p:nvPr/>
        </p:nvSpPr>
        <p:spPr bwMode="auto">
          <a:xfrm>
            <a:off x="2016505" y="6360754"/>
            <a:ext cx="6840760" cy="37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5298" tIns="32649" rIns="65298" bIns="32649">
            <a:spAutoFit/>
          </a:bodyPr>
          <a:lstStyle/>
          <a:p>
            <a:r>
              <a:rPr lang="ja-JP" altLang="en-US" sz="2000" i="1" dirty="0">
                <a:latin typeface="HG丸ｺﾞｼｯｸM-PRO" pitchFamily="50" charset="-128"/>
                <a:ea typeface="HG丸ｺﾞｼｯｸM-PRO" pitchFamily="50" charset="-128"/>
              </a:rPr>
              <a:t>英国フロリデーション協会</a:t>
            </a:r>
            <a:r>
              <a:rPr lang="en-US" altLang="ja-JP" sz="2000" i="1" dirty="0">
                <a:latin typeface="HG丸ｺﾞｼｯｸM-PRO" pitchFamily="50" charset="-128"/>
                <a:ea typeface="HG丸ｺﾞｼｯｸM-PRO" pitchFamily="50" charset="-128"/>
              </a:rPr>
              <a:t>. one in a million, 2012</a:t>
            </a:r>
            <a:endParaRPr lang="ja-JP" altLang="en-US" sz="2000" i="1" dirty="0">
              <a:latin typeface="HG丸ｺﾞｼｯｸM-PRO" pitchFamily="50" charset="-128"/>
              <a:ea typeface="HG丸ｺﾞｼｯｸM-PRO" pitchFamily="50" charset="-128"/>
            </a:endParaRPr>
          </a:p>
        </p:txBody>
      </p:sp>
      <p:pic>
        <p:nvPicPr>
          <p:cNvPr id="1850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217" y="908720"/>
            <a:ext cx="1919288" cy="259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17485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8763000" y="152401"/>
            <a:ext cx="184686" cy="461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8" tIns="45710" rIns="91418" bIns="45710">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endParaRPr lang="ja-JP" altLang="ja-JP"/>
          </a:p>
        </p:txBody>
      </p:sp>
      <p:sp>
        <p:nvSpPr>
          <p:cNvPr id="19459" name="正方形/長方形 8"/>
          <p:cNvSpPr>
            <a:spLocks noChangeArrowheads="1"/>
          </p:cNvSpPr>
          <p:nvPr/>
        </p:nvSpPr>
        <p:spPr bwMode="auto">
          <a:xfrm>
            <a:off x="1061244" y="5106802"/>
            <a:ext cx="7021513" cy="69247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18" tIns="45710" rIns="91418" bIns="45710">
            <a:spAutoFit/>
          </a:bodyPr>
          <a:lstStyle/>
          <a:p>
            <a:r>
              <a:rPr lang="en-US" altLang="ja-JP" sz="3900" dirty="0"/>
              <a:t>50</a:t>
            </a:r>
            <a:r>
              <a:rPr lang="ja-JP" altLang="en-US" sz="3900" dirty="0"/>
              <a:t>大都市のうち</a:t>
            </a:r>
            <a:r>
              <a:rPr lang="en-US" altLang="ja-JP" sz="3900" dirty="0"/>
              <a:t>47</a:t>
            </a:r>
            <a:r>
              <a:rPr lang="ja-JP" altLang="en-US" sz="3900" dirty="0"/>
              <a:t>都市で実施中</a:t>
            </a:r>
          </a:p>
        </p:txBody>
      </p:sp>
      <p:sp>
        <p:nvSpPr>
          <p:cNvPr id="11269" name="テキスト ボックス 7"/>
          <p:cNvSpPr txBox="1">
            <a:spLocks noChangeArrowheads="1"/>
          </p:cNvSpPr>
          <p:nvPr/>
        </p:nvSpPr>
        <p:spPr bwMode="auto">
          <a:xfrm>
            <a:off x="250825" y="404813"/>
            <a:ext cx="8415338" cy="576262"/>
          </a:xfrm>
          <a:prstGeom prst="rect">
            <a:avLst/>
          </a:prstGeom>
          <a:solidFill>
            <a:srgbClr val="0033CC"/>
          </a:solidFill>
          <a:ln w="9525">
            <a:noFill/>
            <a:miter lim="800000"/>
            <a:headEnd/>
            <a:tailEnd/>
          </a:ln>
        </p:spPr>
        <p:txBody>
          <a:bodyPr wrap="none" lIns="91418" tIns="45710" rIns="91418" bIns="45710">
            <a:spAutoFit/>
          </a:bodyPr>
          <a:lstStyle/>
          <a:p>
            <a:pPr>
              <a:defRPr/>
            </a:pPr>
            <a:r>
              <a:rPr lang="ja-JP" altLang="en-US" sz="3100" dirty="0">
                <a:solidFill>
                  <a:srgbClr val="FFFF00"/>
                </a:solidFill>
              </a:rPr>
              <a:t>米国における水道水フロリデーションの普及増加</a:t>
            </a:r>
          </a:p>
        </p:txBody>
      </p:sp>
      <p:sp>
        <p:nvSpPr>
          <p:cNvPr id="2" name="テキスト ボックス 1"/>
          <p:cNvSpPr txBox="1"/>
          <p:nvPr/>
        </p:nvSpPr>
        <p:spPr>
          <a:xfrm>
            <a:off x="831850" y="1628776"/>
            <a:ext cx="7480300" cy="1266264"/>
          </a:xfrm>
          <a:prstGeom prst="rect">
            <a:avLst/>
          </a:prstGeom>
          <a:solidFill>
            <a:srgbClr val="0033CC"/>
          </a:solidFill>
        </p:spPr>
        <p:txBody>
          <a:bodyPr lIns="65298" tIns="32649" rIns="65298" bIns="32649">
            <a:spAutoFit/>
          </a:bodyPr>
          <a:lstStyle/>
          <a:p>
            <a:pPr>
              <a:defRPr/>
            </a:pPr>
            <a:r>
              <a:rPr lang="en-US" altLang="ja-JP" sz="2600" dirty="0">
                <a:solidFill>
                  <a:schemeClr val="bg1"/>
                </a:solidFill>
              </a:rPr>
              <a:t>   </a:t>
            </a:r>
            <a:r>
              <a:rPr lang="ja-JP" altLang="en-US" sz="2600" dirty="0">
                <a:solidFill>
                  <a:schemeClr val="bg1"/>
                </a:solidFill>
              </a:rPr>
              <a:t>調整による　 ：　　　　　</a:t>
            </a:r>
            <a:r>
              <a:rPr lang="ja-JP" altLang="en-US" sz="2600" dirty="0">
                <a:solidFill>
                  <a:schemeClr val="bg1"/>
                </a:solidFill>
              </a:rPr>
              <a:t>  </a:t>
            </a:r>
            <a:r>
              <a:rPr lang="en-US" altLang="ja-JP" sz="2600" dirty="0">
                <a:solidFill>
                  <a:schemeClr val="bg1"/>
                </a:solidFill>
              </a:rPr>
              <a:t>1</a:t>
            </a:r>
            <a:r>
              <a:rPr lang="ja-JP" altLang="en-US" sz="2600" dirty="0">
                <a:solidFill>
                  <a:schemeClr val="bg1"/>
                </a:solidFill>
              </a:rPr>
              <a:t>億</a:t>
            </a:r>
            <a:r>
              <a:rPr lang="en-US" altLang="ja-JP" sz="2600" dirty="0">
                <a:solidFill>
                  <a:schemeClr val="bg1"/>
                </a:solidFill>
              </a:rPr>
              <a:t>9,421</a:t>
            </a:r>
            <a:r>
              <a:rPr lang="ja-JP" altLang="en-US" sz="2600" dirty="0">
                <a:solidFill>
                  <a:schemeClr val="bg1"/>
                </a:solidFill>
              </a:rPr>
              <a:t>万人</a:t>
            </a:r>
            <a:endParaRPr lang="en-US" altLang="ja-JP" sz="2600" dirty="0">
              <a:solidFill>
                <a:schemeClr val="bg1"/>
              </a:solidFill>
            </a:endParaRPr>
          </a:p>
          <a:p>
            <a:pPr>
              <a:defRPr/>
            </a:pPr>
            <a:r>
              <a:rPr lang="ja-JP" altLang="en-US" sz="2600" dirty="0">
                <a:solidFill>
                  <a:schemeClr val="bg1"/>
                </a:solidFill>
              </a:rPr>
              <a:t>　 天然水による：　　　　　　　 </a:t>
            </a:r>
            <a:r>
              <a:rPr lang="ja-JP" altLang="en-US" sz="2600" dirty="0">
                <a:solidFill>
                  <a:schemeClr val="bg1"/>
                </a:solidFill>
              </a:rPr>
              <a:t> </a:t>
            </a:r>
            <a:r>
              <a:rPr lang="en-US" altLang="ja-JP" sz="2600" dirty="0">
                <a:solidFill>
                  <a:schemeClr val="bg1"/>
                </a:solidFill>
              </a:rPr>
              <a:t>1,008</a:t>
            </a:r>
            <a:r>
              <a:rPr lang="ja-JP" altLang="en-US" sz="2600" dirty="0">
                <a:solidFill>
                  <a:schemeClr val="bg1"/>
                </a:solidFill>
              </a:rPr>
              <a:t>万人</a:t>
            </a:r>
            <a:endParaRPr lang="en-US" altLang="ja-JP" sz="2600" dirty="0">
              <a:solidFill>
                <a:schemeClr val="bg1"/>
              </a:solidFill>
            </a:endParaRPr>
          </a:p>
          <a:p>
            <a:pPr>
              <a:defRPr/>
            </a:pPr>
            <a:r>
              <a:rPr lang="ja-JP" altLang="en-US" sz="2600" dirty="0">
                <a:solidFill>
                  <a:schemeClr val="bg1"/>
                </a:solidFill>
              </a:rPr>
              <a:t>  　　　　合計：</a:t>
            </a:r>
            <a:r>
              <a:rPr lang="en-US" altLang="ja-JP" sz="2600" dirty="0">
                <a:solidFill>
                  <a:schemeClr val="bg1"/>
                </a:solidFill>
              </a:rPr>
              <a:t>2</a:t>
            </a:r>
            <a:r>
              <a:rPr lang="ja-JP" altLang="en-US" sz="2600" dirty="0">
                <a:solidFill>
                  <a:schemeClr val="bg1"/>
                </a:solidFill>
              </a:rPr>
              <a:t>億</a:t>
            </a:r>
            <a:r>
              <a:rPr lang="en-US" altLang="ja-JP" sz="2600" dirty="0">
                <a:solidFill>
                  <a:schemeClr val="bg1"/>
                </a:solidFill>
              </a:rPr>
              <a:t>4,284</a:t>
            </a:r>
            <a:r>
              <a:rPr lang="ja-JP" altLang="en-US" sz="2600" dirty="0">
                <a:solidFill>
                  <a:schemeClr val="bg1"/>
                </a:solidFill>
              </a:rPr>
              <a:t>万人 </a:t>
            </a:r>
            <a:r>
              <a:rPr lang="en-US" altLang="ja-JP" sz="2600" dirty="0">
                <a:solidFill>
                  <a:schemeClr val="bg1"/>
                </a:solidFill>
              </a:rPr>
              <a:t>(</a:t>
            </a:r>
            <a:r>
              <a:rPr lang="ja-JP" altLang="en-US" sz="2600" dirty="0">
                <a:solidFill>
                  <a:schemeClr val="bg1"/>
                </a:solidFill>
              </a:rPr>
              <a:t>対給水人口率：　</a:t>
            </a:r>
            <a:r>
              <a:rPr lang="en-US" altLang="ja-JP" sz="2600" dirty="0">
                <a:solidFill>
                  <a:schemeClr val="bg1"/>
                </a:solidFill>
              </a:rPr>
              <a:t>74</a:t>
            </a:r>
            <a:r>
              <a:rPr lang="ja-JP" altLang="en-US" sz="2600" dirty="0">
                <a:solidFill>
                  <a:schemeClr val="bg1"/>
                </a:solidFill>
              </a:rPr>
              <a:t>％）</a:t>
            </a:r>
          </a:p>
        </p:txBody>
      </p:sp>
      <p:sp>
        <p:nvSpPr>
          <p:cNvPr id="19462" name="テキスト ボックス 3"/>
          <p:cNvSpPr txBox="1">
            <a:spLocks noChangeArrowheads="1"/>
          </p:cNvSpPr>
          <p:nvPr/>
        </p:nvSpPr>
        <p:spPr bwMode="auto">
          <a:xfrm>
            <a:off x="3235597" y="3157855"/>
            <a:ext cx="4993780" cy="54298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5298" tIns="32649" rIns="65298" bIns="32649">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sz="3100" dirty="0"/>
              <a:t>2002</a:t>
            </a:r>
            <a:r>
              <a:rPr lang="ja-JP" altLang="en-US" sz="3100" dirty="0"/>
              <a:t>年以来：</a:t>
            </a:r>
            <a:r>
              <a:rPr lang="en-US" altLang="ja-JP" sz="3100" dirty="0"/>
              <a:t>3,250</a:t>
            </a:r>
            <a:r>
              <a:rPr lang="ja-JP" altLang="en-US" sz="3100" dirty="0"/>
              <a:t>万人増加</a:t>
            </a:r>
          </a:p>
        </p:txBody>
      </p:sp>
      <p:sp>
        <p:nvSpPr>
          <p:cNvPr id="19463" name="テキスト ボックス 8"/>
          <p:cNvSpPr txBox="1">
            <a:spLocks noChangeArrowheads="1"/>
          </p:cNvSpPr>
          <p:nvPr/>
        </p:nvSpPr>
        <p:spPr bwMode="auto">
          <a:xfrm>
            <a:off x="3229247" y="3776980"/>
            <a:ext cx="4993780" cy="54298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5298" tIns="32649" rIns="65298" bIns="32649">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sz="3100" dirty="0"/>
              <a:t>2006</a:t>
            </a:r>
            <a:r>
              <a:rPr lang="ja-JP" altLang="en-US" sz="3100" dirty="0"/>
              <a:t>年以来：</a:t>
            </a:r>
            <a:r>
              <a:rPr lang="en-US" altLang="ja-JP" sz="3100" dirty="0"/>
              <a:t>2,050</a:t>
            </a:r>
            <a:r>
              <a:rPr lang="ja-JP" altLang="en-US" sz="3100" dirty="0"/>
              <a:t>万人増加</a:t>
            </a:r>
          </a:p>
        </p:txBody>
      </p:sp>
      <p:sp>
        <p:nvSpPr>
          <p:cNvPr id="19464" name="テキスト ボックス 9"/>
          <p:cNvSpPr txBox="1">
            <a:spLocks noChangeArrowheads="1"/>
          </p:cNvSpPr>
          <p:nvPr/>
        </p:nvSpPr>
        <p:spPr bwMode="auto">
          <a:xfrm>
            <a:off x="3229247" y="4404043"/>
            <a:ext cx="4993780" cy="54298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5298" tIns="32649" rIns="65298" bIns="32649">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sz="3100" dirty="0"/>
              <a:t>2008</a:t>
            </a:r>
            <a:r>
              <a:rPr lang="ja-JP" altLang="en-US" sz="3100" dirty="0"/>
              <a:t>年以来：   </a:t>
            </a:r>
            <a:r>
              <a:rPr lang="en-US" altLang="ja-JP" sz="3100" dirty="0"/>
              <a:t>850</a:t>
            </a:r>
            <a:r>
              <a:rPr lang="ja-JP" altLang="en-US" sz="3100" dirty="0"/>
              <a:t>万人増加</a:t>
            </a:r>
          </a:p>
        </p:txBody>
      </p:sp>
      <p:sp>
        <p:nvSpPr>
          <p:cNvPr id="11" name="テキスト ボックス 10"/>
          <p:cNvSpPr txBox="1"/>
          <p:nvPr/>
        </p:nvSpPr>
        <p:spPr>
          <a:xfrm>
            <a:off x="2863192" y="1114457"/>
            <a:ext cx="3568710" cy="419879"/>
          </a:xfrm>
          <a:prstGeom prst="rect">
            <a:avLst/>
          </a:prstGeom>
          <a:solidFill>
            <a:schemeClr val="tx2">
              <a:lumMod val="60000"/>
              <a:lumOff val="40000"/>
            </a:schemeClr>
          </a:solidFill>
        </p:spPr>
        <p:txBody>
          <a:bodyPr wrap="none" lIns="65298" tIns="32649" rIns="65298" bIns="32649">
            <a:spAutoFit/>
          </a:bodyPr>
          <a:lstStyle/>
          <a:p>
            <a:pPr>
              <a:defRPr/>
            </a:pPr>
            <a:r>
              <a:rPr lang="en-US" altLang="ja-JP" sz="2300" dirty="0">
                <a:solidFill>
                  <a:schemeClr val="bg1"/>
                </a:solidFill>
              </a:rPr>
              <a:t>CDC:</a:t>
            </a:r>
            <a:r>
              <a:rPr lang="ja-JP" altLang="en-US" sz="2300" dirty="0">
                <a:solidFill>
                  <a:schemeClr val="bg1"/>
                </a:solidFill>
              </a:rPr>
              <a:t>　</a:t>
            </a:r>
            <a:r>
              <a:rPr lang="en-US" altLang="ja-JP" sz="2300" dirty="0">
                <a:solidFill>
                  <a:schemeClr val="bg1"/>
                </a:solidFill>
              </a:rPr>
              <a:t>2010</a:t>
            </a:r>
            <a:r>
              <a:rPr lang="ja-JP" altLang="en-US" sz="2300" dirty="0">
                <a:solidFill>
                  <a:schemeClr val="bg1"/>
                </a:solidFill>
              </a:rPr>
              <a:t>年</a:t>
            </a:r>
            <a:r>
              <a:rPr lang="en-US" altLang="ja-JP" sz="2300" dirty="0">
                <a:solidFill>
                  <a:schemeClr val="bg1"/>
                </a:solidFill>
              </a:rPr>
              <a:t>12</a:t>
            </a:r>
            <a:r>
              <a:rPr lang="ja-JP" altLang="en-US" sz="2300" dirty="0">
                <a:solidFill>
                  <a:schemeClr val="bg1"/>
                </a:solidFill>
              </a:rPr>
              <a:t>月</a:t>
            </a:r>
            <a:r>
              <a:rPr lang="en-US" altLang="ja-JP" sz="2300" dirty="0">
                <a:solidFill>
                  <a:schemeClr val="bg1"/>
                </a:solidFill>
              </a:rPr>
              <a:t>31</a:t>
            </a:r>
            <a:r>
              <a:rPr lang="ja-JP" altLang="en-US" sz="2300" dirty="0">
                <a:solidFill>
                  <a:schemeClr val="bg1"/>
                </a:solidFill>
              </a:rPr>
              <a:t>日現在</a:t>
            </a:r>
            <a:endParaRPr lang="en-US" altLang="ja-JP" sz="2300" dirty="0">
              <a:solidFill>
                <a:schemeClr val="bg1"/>
              </a:solidFill>
            </a:endParaRPr>
          </a:p>
        </p:txBody>
      </p:sp>
      <p:sp>
        <p:nvSpPr>
          <p:cNvPr id="3" name="テキスト ボックス 2"/>
          <p:cNvSpPr txBox="1"/>
          <p:nvPr/>
        </p:nvSpPr>
        <p:spPr>
          <a:xfrm>
            <a:off x="690421" y="5825278"/>
            <a:ext cx="8045913" cy="466053"/>
          </a:xfrm>
          <a:prstGeom prst="rect">
            <a:avLst/>
          </a:prstGeom>
          <a:solidFill>
            <a:schemeClr val="bg1"/>
          </a:solidFill>
        </p:spPr>
        <p:txBody>
          <a:bodyPr wrap="none" lIns="65306" tIns="32653" rIns="65306" bIns="32653" rtlCol="0">
            <a:spAutoFit/>
          </a:bodyPr>
          <a:lstStyle/>
          <a:p>
            <a:r>
              <a:rPr lang="ja-JP" altLang="en-US" sz="2600" dirty="0"/>
              <a:t>（ｺﾛﾗﾄﾞｽﾌﾟﾘﾝｸﾞｽ、ﾂｺﾝ、ｴﾙﾊﾟｿ、ｼﾞｬｸｿﾝﾋﾞﾙの４市は天然）</a:t>
            </a:r>
            <a:endParaRPr lang="ja-JP" altLang="en-US" sz="2600" dirty="0"/>
          </a:p>
        </p:txBody>
      </p:sp>
    </p:spTree>
    <p:extLst>
      <p:ext uri="{BB962C8B-B14F-4D97-AF65-F5344CB8AC3E}">
        <p14:creationId xmlns:p14="http://schemas.microsoft.com/office/powerpoint/2010/main" xmlns="" val="6763750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5" descr="glass of wate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86543" y="4818889"/>
            <a:ext cx="1733550"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8" name="テキスト ボックス 19"/>
          <p:cNvSpPr txBox="1">
            <a:spLocks noChangeArrowheads="1"/>
          </p:cNvSpPr>
          <p:nvPr/>
        </p:nvSpPr>
        <p:spPr bwMode="auto">
          <a:xfrm>
            <a:off x="540946" y="415374"/>
            <a:ext cx="7991391" cy="693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65298" tIns="32649" rIns="65298" bIns="32649">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gn="ctr">
              <a:lnSpc>
                <a:spcPct val="120000"/>
              </a:lnSpc>
            </a:pPr>
            <a:r>
              <a:rPr lang="ja-JP" altLang="en-US" sz="3400" dirty="0">
                <a:latin typeface="HG丸ｺﾞｼｯｸM-PRO" pitchFamily="50" charset="-128"/>
                <a:ea typeface="HG丸ｺﾞｼｯｸM-PRO" pitchFamily="50" charset="-128"/>
              </a:rPr>
              <a:t>オーストラリアに</a:t>
            </a:r>
            <a:r>
              <a:rPr lang="ja-JP" altLang="en-US" sz="3400" dirty="0" smtClean="0">
                <a:latin typeface="HG丸ｺﾞｼｯｸM-PRO" pitchFamily="50" charset="-128"/>
                <a:ea typeface="HG丸ｺﾞｼｯｸM-PRO" pitchFamily="50" charset="-128"/>
              </a:rPr>
              <a:t>おける</a:t>
            </a:r>
            <a:r>
              <a:rPr lang="en-US" altLang="ja-JP" sz="3400" dirty="0" smtClean="0">
                <a:latin typeface="HG丸ｺﾞｼｯｸM-PRO" pitchFamily="50" charset="-128"/>
                <a:ea typeface="HG丸ｺﾞｼｯｸM-PRO" pitchFamily="50" charset="-128"/>
              </a:rPr>
              <a:t>WF</a:t>
            </a:r>
            <a:r>
              <a:rPr lang="ja-JP" altLang="en-US" sz="3400" dirty="0" smtClean="0">
                <a:latin typeface="HG丸ｺﾞｼｯｸM-PRO" pitchFamily="50" charset="-128"/>
                <a:ea typeface="HG丸ｺﾞｼｯｸM-PRO" pitchFamily="50" charset="-128"/>
              </a:rPr>
              <a:t>の</a:t>
            </a:r>
            <a:r>
              <a:rPr lang="ja-JP" altLang="en-US" sz="3400" dirty="0">
                <a:latin typeface="HG丸ｺﾞｼｯｸM-PRO" pitchFamily="50" charset="-128"/>
                <a:ea typeface="HG丸ｺﾞｼｯｸM-PRO" pitchFamily="50" charset="-128"/>
              </a:rPr>
              <a:t>普及拡大</a:t>
            </a:r>
          </a:p>
        </p:txBody>
      </p:sp>
      <p:sp>
        <p:nvSpPr>
          <p:cNvPr id="21509" name="正方形/長方形 21"/>
          <p:cNvSpPr>
            <a:spLocks noChangeArrowheads="1"/>
          </p:cNvSpPr>
          <p:nvPr/>
        </p:nvSpPr>
        <p:spPr bwMode="auto">
          <a:xfrm>
            <a:off x="3182939" y="6516688"/>
            <a:ext cx="5811837" cy="341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5298" tIns="32649" rIns="65298" bIns="32649">
            <a:spAutoFit/>
          </a:bodyPr>
          <a:lstStyle/>
          <a:p>
            <a:r>
              <a:rPr lang="en-US" altLang="ja-JP" i="1" dirty="0">
                <a:latin typeface="Calibri" pitchFamily="34" charset="0"/>
              </a:rPr>
              <a:t>http://www.adaq.com.au/public/fluoridation/updates.aspx</a:t>
            </a:r>
            <a:endParaRPr lang="ja-JP" altLang="en-US" i="1" dirty="0">
              <a:latin typeface="Calibri" pitchFamily="34" charset="0"/>
            </a:endParaRPr>
          </a:p>
        </p:txBody>
      </p:sp>
      <p:sp>
        <p:nvSpPr>
          <p:cNvPr id="2" name="テキスト ボックス 1"/>
          <p:cNvSpPr txBox="1"/>
          <p:nvPr/>
        </p:nvSpPr>
        <p:spPr>
          <a:xfrm>
            <a:off x="580593" y="1774393"/>
            <a:ext cx="6100213" cy="2281935"/>
          </a:xfrm>
          <a:prstGeom prst="rect">
            <a:avLst/>
          </a:prstGeom>
          <a:solidFill>
            <a:schemeClr val="bg1"/>
          </a:solidFill>
        </p:spPr>
        <p:txBody>
          <a:bodyPr wrap="square" lIns="65306" tIns="32653" rIns="65306" bIns="32653" rtlCol="0">
            <a:spAutoFit/>
          </a:bodyPr>
          <a:lstStyle/>
          <a:p>
            <a:r>
              <a:rPr kumimoji="1" lang="ja-JP" altLang="en-US" dirty="0" smtClean="0"/>
              <a:t>西ｵｰｽﾄﾗﾘｱ州：　　   </a:t>
            </a:r>
            <a:r>
              <a:rPr kumimoji="1" lang="en-US" altLang="ja-JP" dirty="0" smtClean="0"/>
              <a:t>86%   </a:t>
            </a:r>
            <a:r>
              <a:rPr kumimoji="1" lang="ja-JP" altLang="en-US" dirty="0" smtClean="0"/>
              <a:t>　</a:t>
            </a:r>
            <a:r>
              <a:rPr kumimoji="1" lang="en-US" altLang="ja-JP" dirty="0" smtClean="0"/>
              <a:t>  </a:t>
            </a:r>
            <a:r>
              <a:rPr kumimoji="1" lang="ja-JP" altLang="en-US" dirty="0" smtClean="0"/>
              <a:t>　 </a:t>
            </a:r>
            <a:r>
              <a:rPr kumimoji="1" lang="en-US" altLang="ja-JP" dirty="0" smtClean="0">
                <a:solidFill>
                  <a:srgbClr val="FF0000"/>
                </a:solidFill>
              </a:rPr>
              <a:t>92%</a:t>
            </a:r>
          </a:p>
          <a:p>
            <a:r>
              <a:rPr kumimoji="1" lang="ja-JP" altLang="en-US" dirty="0" smtClean="0"/>
              <a:t>ﾉｰｻﾞﾝﾃﾘﾄﾘ     ：　　   </a:t>
            </a:r>
            <a:r>
              <a:rPr kumimoji="1" lang="en-US" altLang="ja-JP" dirty="0" smtClean="0"/>
              <a:t>70%           </a:t>
            </a:r>
            <a:r>
              <a:rPr kumimoji="1" lang="en-US" altLang="ja-JP" dirty="0" smtClean="0">
                <a:solidFill>
                  <a:srgbClr val="FF0000"/>
                </a:solidFill>
              </a:rPr>
              <a:t>70%</a:t>
            </a:r>
          </a:p>
          <a:p>
            <a:r>
              <a:rPr lang="ja-JP" altLang="en-US" dirty="0" smtClean="0">
                <a:solidFill>
                  <a:srgbClr val="FC411C"/>
                </a:solidFill>
              </a:rPr>
              <a:t>ｸｳｨｰﾝｽﾞﾗﾝﾄﾞ州：</a:t>
            </a:r>
            <a:r>
              <a:rPr lang="ja-JP" altLang="en-US" dirty="0" smtClean="0"/>
              <a:t>　　</a:t>
            </a:r>
            <a:r>
              <a:rPr lang="en-US" altLang="ja-JP" dirty="0"/>
              <a:t> </a:t>
            </a:r>
            <a:r>
              <a:rPr lang="en-US" altLang="ja-JP" dirty="0" smtClean="0"/>
              <a:t>   4%          </a:t>
            </a:r>
            <a:r>
              <a:rPr lang="en-US" altLang="ja-JP" dirty="0" smtClean="0">
                <a:solidFill>
                  <a:srgbClr val="FF0000"/>
                </a:solidFill>
              </a:rPr>
              <a:t>86%</a:t>
            </a:r>
          </a:p>
          <a:p>
            <a:r>
              <a:rPr lang="ja-JP" altLang="en-US" dirty="0" smtClean="0"/>
              <a:t>南ｵｰｽﾄﾗﾘｱ州 ：　　  </a:t>
            </a:r>
            <a:r>
              <a:rPr lang="en-US" altLang="ja-JP" dirty="0" smtClean="0"/>
              <a:t>80%           </a:t>
            </a:r>
            <a:r>
              <a:rPr lang="en-US" altLang="ja-JP" dirty="0" smtClean="0">
                <a:solidFill>
                  <a:srgbClr val="FF0000"/>
                </a:solidFill>
              </a:rPr>
              <a:t>90%</a:t>
            </a:r>
          </a:p>
          <a:p>
            <a:r>
              <a:rPr lang="ja-JP" altLang="en-US" dirty="0" smtClean="0"/>
              <a:t>ﾆｭｰｻｳｽｳｪｰﾙｽﾞ州： </a:t>
            </a:r>
            <a:r>
              <a:rPr lang="en-US" altLang="ja-JP" dirty="0" smtClean="0"/>
              <a:t>90%           </a:t>
            </a:r>
            <a:r>
              <a:rPr lang="en-US" altLang="ja-JP" dirty="0" smtClean="0">
                <a:solidFill>
                  <a:srgbClr val="FF0000"/>
                </a:solidFill>
              </a:rPr>
              <a:t>95%</a:t>
            </a:r>
          </a:p>
          <a:p>
            <a:r>
              <a:rPr lang="ja-JP" altLang="en-US" dirty="0" smtClean="0"/>
              <a:t>首都特別区</a:t>
            </a:r>
            <a:r>
              <a:rPr lang="en-US" altLang="ja-JP" dirty="0" smtClean="0"/>
              <a:t>(ACT)</a:t>
            </a:r>
            <a:r>
              <a:rPr lang="ja-JP" altLang="en-US" dirty="0" smtClean="0"/>
              <a:t>：</a:t>
            </a:r>
            <a:r>
              <a:rPr lang="en-US" altLang="ja-JP" dirty="0" smtClean="0"/>
              <a:t>100%         </a:t>
            </a:r>
            <a:r>
              <a:rPr lang="en-US" altLang="ja-JP" dirty="0" smtClean="0">
                <a:solidFill>
                  <a:srgbClr val="FF0000"/>
                </a:solidFill>
              </a:rPr>
              <a:t>100%</a:t>
            </a:r>
          </a:p>
          <a:p>
            <a:r>
              <a:rPr lang="ja-JP" altLang="en-US" dirty="0" smtClean="0"/>
              <a:t>ﾋﾞｸﾄﾘｱ州　　　　</a:t>
            </a:r>
            <a:r>
              <a:rPr lang="en-US" altLang="ja-JP" dirty="0" smtClean="0"/>
              <a:t>:</a:t>
            </a:r>
            <a:r>
              <a:rPr lang="en-US" altLang="ja-JP" dirty="0"/>
              <a:t> </a:t>
            </a:r>
            <a:r>
              <a:rPr lang="en-US" altLang="ja-JP" dirty="0" smtClean="0"/>
              <a:t>       77%          </a:t>
            </a:r>
            <a:r>
              <a:rPr lang="en-US" altLang="ja-JP" dirty="0" smtClean="0">
                <a:solidFill>
                  <a:srgbClr val="FF0000"/>
                </a:solidFill>
              </a:rPr>
              <a:t>90%</a:t>
            </a:r>
          </a:p>
          <a:p>
            <a:r>
              <a:rPr lang="ja-JP" altLang="en-US" dirty="0" smtClean="0"/>
              <a:t>ﾀｽﾏﾆｱ州　　　</a:t>
            </a:r>
            <a:r>
              <a:rPr lang="en-US" altLang="ja-JP" dirty="0"/>
              <a:t> </a:t>
            </a:r>
            <a:r>
              <a:rPr lang="en-US" altLang="ja-JP" dirty="0" smtClean="0"/>
              <a:t>:        91%           </a:t>
            </a:r>
            <a:r>
              <a:rPr lang="en-US" altLang="ja-JP" dirty="0" smtClean="0">
                <a:solidFill>
                  <a:srgbClr val="FF0000"/>
                </a:solidFill>
              </a:rPr>
              <a:t>77%</a:t>
            </a:r>
          </a:p>
        </p:txBody>
      </p:sp>
      <p:sp>
        <p:nvSpPr>
          <p:cNvPr id="7" name="テキスト ボックス 6"/>
          <p:cNvSpPr txBox="1"/>
          <p:nvPr/>
        </p:nvSpPr>
        <p:spPr>
          <a:xfrm>
            <a:off x="5343515" y="1268760"/>
            <a:ext cx="1337291" cy="466053"/>
          </a:xfrm>
          <a:prstGeom prst="rect">
            <a:avLst/>
          </a:prstGeom>
          <a:solidFill>
            <a:schemeClr val="bg1"/>
          </a:solidFill>
        </p:spPr>
        <p:txBody>
          <a:bodyPr wrap="square" lIns="65306" tIns="32653" rIns="65306" bIns="32653" rtlCol="0">
            <a:spAutoFit/>
          </a:bodyPr>
          <a:lstStyle/>
          <a:p>
            <a:r>
              <a:rPr lang="en-US" altLang="ja-JP" sz="2600" dirty="0">
                <a:solidFill>
                  <a:srgbClr val="FF0000"/>
                </a:solidFill>
              </a:rPr>
              <a:t>2012</a:t>
            </a:r>
            <a:r>
              <a:rPr lang="ja-JP" altLang="en-US" sz="2600" dirty="0">
                <a:solidFill>
                  <a:srgbClr val="FF0000"/>
                </a:solidFill>
              </a:rPr>
              <a:t>年</a:t>
            </a:r>
            <a:endParaRPr lang="ja-JP" altLang="en-US" sz="2600" dirty="0">
              <a:solidFill>
                <a:srgbClr val="FF0000"/>
              </a:solidFill>
            </a:endParaRPr>
          </a:p>
        </p:txBody>
      </p:sp>
      <p:sp>
        <p:nvSpPr>
          <p:cNvPr id="8" name="テキスト ボックス 7"/>
          <p:cNvSpPr txBox="1"/>
          <p:nvPr/>
        </p:nvSpPr>
        <p:spPr>
          <a:xfrm>
            <a:off x="3337578" y="1267368"/>
            <a:ext cx="1448356" cy="466053"/>
          </a:xfrm>
          <a:prstGeom prst="rect">
            <a:avLst/>
          </a:prstGeom>
          <a:solidFill>
            <a:schemeClr val="bg1"/>
          </a:solidFill>
        </p:spPr>
        <p:txBody>
          <a:bodyPr wrap="square" lIns="65306" tIns="32653" rIns="65306" bIns="32653" rtlCol="0">
            <a:spAutoFit/>
          </a:bodyPr>
          <a:lstStyle/>
          <a:p>
            <a:r>
              <a:rPr lang="en-US" altLang="ja-JP" sz="2600" dirty="0"/>
              <a:t> 2005</a:t>
            </a:r>
            <a:r>
              <a:rPr lang="ja-JP" altLang="en-US" sz="2600" dirty="0"/>
              <a:t>年　</a:t>
            </a:r>
            <a:r>
              <a:rPr lang="ja-JP" altLang="en-US" sz="2600" dirty="0"/>
              <a:t>　</a:t>
            </a:r>
            <a:endParaRPr lang="ja-JP" altLang="en-US" sz="2600" dirty="0">
              <a:solidFill>
                <a:srgbClr val="FF0000"/>
              </a:solidFill>
            </a:endParaRPr>
          </a:p>
        </p:txBody>
      </p:sp>
    </p:spTree>
    <p:extLst>
      <p:ext uri="{BB962C8B-B14F-4D97-AF65-F5344CB8AC3E}">
        <p14:creationId xmlns:p14="http://schemas.microsoft.com/office/powerpoint/2010/main" xmlns="" val="29516447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8763000" y="152401"/>
            <a:ext cx="184686" cy="461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8" tIns="45710" rIns="91418" bIns="45710">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endParaRPr lang="ja-JP" altLang="ja-JP"/>
          </a:p>
        </p:txBody>
      </p:sp>
      <p:sp>
        <p:nvSpPr>
          <p:cNvPr id="11269" name="テキスト ボックス 7"/>
          <p:cNvSpPr txBox="1">
            <a:spLocks noChangeArrowheads="1"/>
          </p:cNvSpPr>
          <p:nvPr/>
        </p:nvSpPr>
        <p:spPr bwMode="auto">
          <a:xfrm>
            <a:off x="508691" y="533753"/>
            <a:ext cx="8064984" cy="615533"/>
          </a:xfrm>
          <a:prstGeom prst="rect">
            <a:avLst/>
          </a:prstGeom>
          <a:solidFill>
            <a:srgbClr val="0033CC"/>
          </a:solidFill>
          <a:ln w="9525">
            <a:noFill/>
            <a:miter lim="800000"/>
            <a:headEnd/>
            <a:tailEnd/>
          </a:ln>
        </p:spPr>
        <p:txBody>
          <a:bodyPr wrap="none" lIns="91418" tIns="45710" rIns="91418" bIns="45710">
            <a:spAutoFit/>
          </a:bodyPr>
          <a:lstStyle/>
          <a:p>
            <a:pPr>
              <a:defRPr/>
            </a:pPr>
            <a:r>
              <a:rPr lang="ja-JP" altLang="en-US" sz="3400" dirty="0">
                <a:solidFill>
                  <a:srgbClr val="FFFF00"/>
                </a:solidFill>
              </a:rPr>
              <a:t>ﾌﾛﾘﾃﾞｰｼｮﾝによる成人根面</a:t>
            </a:r>
            <a:r>
              <a:rPr lang="ja-JP" altLang="en-US" sz="3400" dirty="0" err="1">
                <a:solidFill>
                  <a:srgbClr val="FFFF00"/>
                </a:solidFill>
              </a:rPr>
              <a:t>う蝕の</a:t>
            </a:r>
            <a:r>
              <a:rPr lang="ja-JP" altLang="en-US" sz="3400" dirty="0">
                <a:solidFill>
                  <a:srgbClr val="FFFF00"/>
                </a:solidFill>
              </a:rPr>
              <a:t>予防効果</a:t>
            </a:r>
            <a:endParaRPr lang="ja-JP" altLang="en-US" sz="3400" dirty="0">
              <a:solidFill>
                <a:srgbClr val="FFFF00"/>
              </a:solidFill>
            </a:endParaRPr>
          </a:p>
        </p:txBody>
      </p:sp>
      <p:cxnSp>
        <p:nvCxnSpPr>
          <p:cNvPr id="4" name="直線コネクタ 3"/>
          <p:cNvCxnSpPr/>
          <p:nvPr/>
        </p:nvCxnSpPr>
        <p:spPr>
          <a:xfrm>
            <a:off x="508691" y="1680234"/>
            <a:ext cx="825430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08691" y="2246011"/>
            <a:ext cx="825430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611561" y="1723195"/>
            <a:ext cx="824385" cy="342943"/>
          </a:xfrm>
          <a:prstGeom prst="rect">
            <a:avLst/>
          </a:prstGeom>
          <a:noFill/>
        </p:spPr>
        <p:txBody>
          <a:bodyPr wrap="none" lIns="65306" tIns="32653" rIns="65306" bIns="32653" rtlCol="0">
            <a:spAutoFit/>
          </a:bodyPr>
          <a:lstStyle/>
          <a:p>
            <a:r>
              <a:rPr lang="ja-JP" altLang="en-US" dirty="0" smtClean="0"/>
              <a:t>報告</a:t>
            </a:r>
            <a:r>
              <a:rPr kumimoji="1" lang="ja-JP" altLang="en-US" dirty="0" smtClean="0"/>
              <a:t>者</a:t>
            </a:r>
            <a:endParaRPr kumimoji="1" lang="ja-JP" altLang="en-US" dirty="0"/>
          </a:p>
        </p:txBody>
      </p:sp>
      <p:sp>
        <p:nvSpPr>
          <p:cNvPr id="15" name="テキスト ボックス 14"/>
          <p:cNvSpPr txBox="1"/>
          <p:nvPr/>
        </p:nvSpPr>
        <p:spPr>
          <a:xfrm>
            <a:off x="2514629" y="1740379"/>
            <a:ext cx="1290859" cy="342943"/>
          </a:xfrm>
          <a:prstGeom prst="rect">
            <a:avLst/>
          </a:prstGeom>
          <a:noFill/>
        </p:spPr>
        <p:txBody>
          <a:bodyPr wrap="none" lIns="65306" tIns="32653" rIns="65306" bIns="32653" rtlCol="0">
            <a:spAutoFit/>
          </a:bodyPr>
          <a:lstStyle/>
          <a:p>
            <a:r>
              <a:rPr lang="ja-JP" altLang="en-US" dirty="0" smtClean="0"/>
              <a:t>人数</a:t>
            </a:r>
            <a:r>
              <a:rPr lang="en-US" altLang="ja-JP" dirty="0" smtClean="0"/>
              <a:t>/</a:t>
            </a:r>
            <a:r>
              <a:rPr lang="ja-JP" altLang="en-US" dirty="0" smtClean="0"/>
              <a:t>Ｆ濃度</a:t>
            </a:r>
            <a:endParaRPr kumimoji="1" lang="ja-JP" altLang="en-US" dirty="0"/>
          </a:p>
        </p:txBody>
      </p:sp>
      <p:sp>
        <p:nvSpPr>
          <p:cNvPr id="16" name="テキスト ボックス 15"/>
          <p:cNvSpPr txBox="1"/>
          <p:nvPr/>
        </p:nvSpPr>
        <p:spPr>
          <a:xfrm>
            <a:off x="5277359" y="1740379"/>
            <a:ext cx="747441" cy="342943"/>
          </a:xfrm>
          <a:prstGeom prst="rect">
            <a:avLst/>
          </a:prstGeom>
          <a:noFill/>
        </p:spPr>
        <p:txBody>
          <a:bodyPr wrap="none" lIns="65306" tIns="32653" rIns="65306" bIns="32653" rtlCol="0">
            <a:spAutoFit/>
          </a:bodyPr>
          <a:lstStyle/>
          <a:p>
            <a:r>
              <a:rPr lang="ja-JP" altLang="en-US" dirty="0" smtClean="0"/>
              <a:t>年　齢</a:t>
            </a:r>
            <a:endParaRPr kumimoji="1" lang="ja-JP" altLang="en-US" dirty="0"/>
          </a:p>
        </p:txBody>
      </p:sp>
      <p:sp>
        <p:nvSpPr>
          <p:cNvPr id="17" name="テキスト ボックス 16"/>
          <p:cNvSpPr txBox="1"/>
          <p:nvPr/>
        </p:nvSpPr>
        <p:spPr>
          <a:xfrm>
            <a:off x="6937978" y="1742583"/>
            <a:ext cx="824385" cy="342943"/>
          </a:xfrm>
          <a:prstGeom prst="rect">
            <a:avLst/>
          </a:prstGeom>
          <a:noFill/>
        </p:spPr>
        <p:txBody>
          <a:bodyPr wrap="none" lIns="65306" tIns="32653" rIns="65306" bIns="32653" rtlCol="0">
            <a:spAutoFit/>
          </a:bodyPr>
          <a:lstStyle/>
          <a:p>
            <a:r>
              <a:rPr lang="ja-JP" altLang="en-US" dirty="0" smtClean="0"/>
              <a:t>抑制</a:t>
            </a:r>
            <a:r>
              <a:rPr lang="ja-JP" altLang="en-US" dirty="0"/>
              <a:t>率</a:t>
            </a:r>
            <a:endParaRPr kumimoji="1" lang="ja-JP" altLang="en-US" dirty="0"/>
          </a:p>
        </p:txBody>
      </p:sp>
      <p:sp>
        <p:nvSpPr>
          <p:cNvPr id="6" name="テキスト ボックス 5"/>
          <p:cNvSpPr txBox="1"/>
          <p:nvPr/>
        </p:nvSpPr>
        <p:spPr>
          <a:xfrm>
            <a:off x="508692" y="2538575"/>
            <a:ext cx="1318110" cy="773830"/>
          </a:xfrm>
          <a:prstGeom prst="rect">
            <a:avLst/>
          </a:prstGeom>
          <a:noFill/>
        </p:spPr>
        <p:txBody>
          <a:bodyPr wrap="none" lIns="65306" tIns="32653" rIns="65306" bIns="32653" rtlCol="0">
            <a:spAutoFit/>
          </a:bodyPr>
          <a:lstStyle/>
          <a:p>
            <a:r>
              <a:rPr lang="en-US" altLang="ja-JP" sz="2300" dirty="0" err="1"/>
              <a:t>Brustman</a:t>
            </a:r>
            <a:endParaRPr lang="en-US" altLang="ja-JP" sz="2300" dirty="0"/>
          </a:p>
          <a:p>
            <a:r>
              <a:rPr lang="ja-JP" altLang="en-US" sz="2300" dirty="0"/>
              <a:t>（</a:t>
            </a:r>
            <a:r>
              <a:rPr lang="en-US" altLang="ja-JP" sz="2300" dirty="0"/>
              <a:t>1986</a:t>
            </a:r>
            <a:r>
              <a:rPr lang="ja-JP" altLang="en-US" sz="2300" dirty="0"/>
              <a:t>年）</a:t>
            </a:r>
            <a:endParaRPr lang="ja-JP" altLang="en-US" sz="2300" dirty="0"/>
          </a:p>
        </p:txBody>
      </p:sp>
      <p:sp>
        <p:nvSpPr>
          <p:cNvPr id="7" name="テキスト ボックス 6"/>
          <p:cNvSpPr txBox="1"/>
          <p:nvPr/>
        </p:nvSpPr>
        <p:spPr>
          <a:xfrm>
            <a:off x="2537808" y="2518464"/>
            <a:ext cx="2450419" cy="419887"/>
          </a:xfrm>
          <a:prstGeom prst="rect">
            <a:avLst/>
          </a:prstGeom>
          <a:noFill/>
        </p:spPr>
        <p:txBody>
          <a:bodyPr wrap="square" lIns="65306" tIns="32653" rIns="65306" bIns="32653" rtlCol="0">
            <a:spAutoFit/>
          </a:bodyPr>
          <a:lstStyle/>
          <a:p>
            <a:r>
              <a:rPr lang="en-US" altLang="ja-JP" sz="2300" dirty="0"/>
              <a:t>162</a:t>
            </a:r>
            <a:r>
              <a:rPr lang="ja-JP" altLang="en-US" sz="2300" dirty="0"/>
              <a:t>名（＜</a:t>
            </a:r>
            <a:r>
              <a:rPr lang="en-US" altLang="ja-JP" sz="2300" dirty="0"/>
              <a:t>0.1ppm)</a:t>
            </a:r>
          </a:p>
        </p:txBody>
      </p:sp>
      <p:sp>
        <p:nvSpPr>
          <p:cNvPr id="20" name="テキスト ボックス 19"/>
          <p:cNvSpPr txBox="1"/>
          <p:nvPr/>
        </p:nvSpPr>
        <p:spPr>
          <a:xfrm>
            <a:off x="2537808" y="2870209"/>
            <a:ext cx="2450419" cy="419887"/>
          </a:xfrm>
          <a:prstGeom prst="rect">
            <a:avLst/>
          </a:prstGeom>
          <a:noFill/>
        </p:spPr>
        <p:txBody>
          <a:bodyPr wrap="square" lIns="65306" tIns="32653" rIns="65306" bIns="32653" rtlCol="0">
            <a:spAutoFit/>
          </a:bodyPr>
          <a:lstStyle/>
          <a:p>
            <a:r>
              <a:rPr lang="en-US" altLang="ja-JP" sz="2300" dirty="0"/>
              <a:t>103</a:t>
            </a:r>
            <a:r>
              <a:rPr lang="ja-JP" altLang="en-US" sz="2300" dirty="0"/>
              <a:t>名（</a:t>
            </a:r>
            <a:r>
              <a:rPr lang="en-US" altLang="ja-JP" sz="2300" dirty="0"/>
              <a:t>1-1.2ppm)</a:t>
            </a:r>
          </a:p>
        </p:txBody>
      </p:sp>
      <p:sp>
        <p:nvSpPr>
          <p:cNvPr id="21" name="テキスト ボックス 20"/>
          <p:cNvSpPr txBox="1"/>
          <p:nvPr/>
        </p:nvSpPr>
        <p:spPr>
          <a:xfrm>
            <a:off x="5292080" y="2661361"/>
            <a:ext cx="1093870" cy="419887"/>
          </a:xfrm>
          <a:prstGeom prst="rect">
            <a:avLst/>
          </a:prstGeom>
          <a:noFill/>
        </p:spPr>
        <p:txBody>
          <a:bodyPr wrap="square" lIns="65306" tIns="32653" rIns="65306" bIns="32653" rtlCol="0">
            <a:spAutoFit/>
          </a:bodyPr>
          <a:lstStyle/>
          <a:p>
            <a:r>
              <a:rPr lang="en-US" altLang="ja-JP" sz="2300" dirty="0"/>
              <a:t> &gt;60</a:t>
            </a:r>
            <a:r>
              <a:rPr lang="ja-JP" altLang="en-US" sz="2300" dirty="0"/>
              <a:t>歳</a:t>
            </a:r>
            <a:endParaRPr lang="en-US" altLang="ja-JP" sz="2300" dirty="0"/>
          </a:p>
        </p:txBody>
      </p:sp>
      <p:sp>
        <p:nvSpPr>
          <p:cNvPr id="22" name="テキスト ボックス 21"/>
          <p:cNvSpPr txBox="1"/>
          <p:nvPr/>
        </p:nvSpPr>
        <p:spPr>
          <a:xfrm>
            <a:off x="7309110" y="2714447"/>
            <a:ext cx="912295" cy="417696"/>
          </a:xfrm>
          <a:prstGeom prst="rect">
            <a:avLst/>
          </a:prstGeom>
          <a:noFill/>
        </p:spPr>
        <p:txBody>
          <a:bodyPr wrap="square" lIns="65306" tIns="32653" rIns="65306" bIns="32653" rtlCol="0">
            <a:spAutoFit/>
          </a:bodyPr>
          <a:lstStyle/>
          <a:p>
            <a:r>
              <a:rPr lang="en-US" altLang="ja-JP" sz="2300" dirty="0"/>
              <a:t> 77%</a:t>
            </a:r>
          </a:p>
        </p:txBody>
      </p:sp>
      <p:cxnSp>
        <p:nvCxnSpPr>
          <p:cNvPr id="23" name="直線コネクタ 22"/>
          <p:cNvCxnSpPr/>
          <p:nvPr/>
        </p:nvCxnSpPr>
        <p:spPr>
          <a:xfrm>
            <a:off x="554061" y="3480434"/>
            <a:ext cx="82543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542860" y="3655098"/>
            <a:ext cx="1318110" cy="773830"/>
          </a:xfrm>
          <a:prstGeom prst="rect">
            <a:avLst/>
          </a:prstGeom>
          <a:noFill/>
        </p:spPr>
        <p:txBody>
          <a:bodyPr wrap="none" lIns="65306" tIns="32653" rIns="65306" bIns="32653" rtlCol="0">
            <a:spAutoFit/>
          </a:bodyPr>
          <a:lstStyle/>
          <a:p>
            <a:r>
              <a:rPr lang="en-US" altLang="ja-JP" sz="2300" dirty="0"/>
              <a:t>Burt et al</a:t>
            </a:r>
          </a:p>
          <a:p>
            <a:r>
              <a:rPr lang="ja-JP" altLang="en-US" sz="2300" dirty="0"/>
              <a:t>（</a:t>
            </a:r>
            <a:r>
              <a:rPr lang="en-US" altLang="ja-JP" sz="2300" dirty="0"/>
              <a:t>1986</a:t>
            </a:r>
            <a:r>
              <a:rPr lang="ja-JP" altLang="en-US" sz="2300" dirty="0"/>
              <a:t>年）</a:t>
            </a:r>
            <a:endParaRPr lang="ja-JP" altLang="en-US" sz="2300" dirty="0"/>
          </a:p>
        </p:txBody>
      </p:sp>
      <p:sp>
        <p:nvSpPr>
          <p:cNvPr id="25" name="テキスト ボックス 24"/>
          <p:cNvSpPr txBox="1"/>
          <p:nvPr/>
        </p:nvSpPr>
        <p:spPr>
          <a:xfrm>
            <a:off x="2537808" y="3642143"/>
            <a:ext cx="2450419" cy="419887"/>
          </a:xfrm>
          <a:prstGeom prst="rect">
            <a:avLst/>
          </a:prstGeom>
          <a:noFill/>
        </p:spPr>
        <p:txBody>
          <a:bodyPr wrap="square" lIns="65306" tIns="32653" rIns="65306" bIns="32653" rtlCol="0">
            <a:spAutoFit/>
          </a:bodyPr>
          <a:lstStyle/>
          <a:p>
            <a:r>
              <a:rPr lang="en-US" altLang="ja-JP" sz="2300" dirty="0"/>
              <a:t>151</a:t>
            </a:r>
            <a:r>
              <a:rPr lang="ja-JP" altLang="en-US" sz="2300" dirty="0"/>
              <a:t>名（</a:t>
            </a:r>
            <a:r>
              <a:rPr lang="en-US" altLang="ja-JP" sz="2300" dirty="0"/>
              <a:t>0.7ppm)</a:t>
            </a:r>
          </a:p>
        </p:txBody>
      </p:sp>
      <p:sp>
        <p:nvSpPr>
          <p:cNvPr id="26" name="テキスト ボックス 25"/>
          <p:cNvSpPr txBox="1"/>
          <p:nvPr/>
        </p:nvSpPr>
        <p:spPr>
          <a:xfrm>
            <a:off x="2537808" y="3993888"/>
            <a:ext cx="2450419" cy="419887"/>
          </a:xfrm>
          <a:prstGeom prst="rect">
            <a:avLst/>
          </a:prstGeom>
          <a:noFill/>
        </p:spPr>
        <p:txBody>
          <a:bodyPr wrap="square" lIns="65306" tIns="32653" rIns="65306" bIns="32653" rtlCol="0">
            <a:spAutoFit/>
          </a:bodyPr>
          <a:lstStyle/>
          <a:p>
            <a:r>
              <a:rPr lang="en-US" altLang="ja-JP" sz="2300" dirty="0"/>
              <a:t>164</a:t>
            </a:r>
            <a:r>
              <a:rPr lang="ja-JP" altLang="en-US" sz="2300" dirty="0"/>
              <a:t>名（</a:t>
            </a:r>
            <a:r>
              <a:rPr lang="en-US" altLang="ja-JP" sz="2300" dirty="0"/>
              <a:t>3.5ppm)</a:t>
            </a:r>
          </a:p>
        </p:txBody>
      </p:sp>
      <p:sp>
        <p:nvSpPr>
          <p:cNvPr id="27" name="テキスト ボックス 26"/>
          <p:cNvSpPr txBox="1"/>
          <p:nvPr/>
        </p:nvSpPr>
        <p:spPr>
          <a:xfrm>
            <a:off x="5334467" y="3830971"/>
            <a:ext cx="1331303" cy="419887"/>
          </a:xfrm>
          <a:prstGeom prst="rect">
            <a:avLst/>
          </a:prstGeom>
          <a:noFill/>
        </p:spPr>
        <p:txBody>
          <a:bodyPr wrap="square" lIns="65306" tIns="32653" rIns="65306" bIns="32653" rtlCol="0">
            <a:spAutoFit/>
          </a:bodyPr>
          <a:lstStyle/>
          <a:p>
            <a:r>
              <a:rPr lang="en-US" altLang="ja-JP" sz="2300" dirty="0"/>
              <a:t> 27-65</a:t>
            </a:r>
            <a:r>
              <a:rPr lang="ja-JP" altLang="en-US" sz="2300" dirty="0"/>
              <a:t>歳</a:t>
            </a:r>
            <a:endParaRPr lang="en-US" altLang="ja-JP" sz="2300" dirty="0"/>
          </a:p>
        </p:txBody>
      </p:sp>
      <p:sp>
        <p:nvSpPr>
          <p:cNvPr id="28" name="テキスト ボックス 27"/>
          <p:cNvSpPr txBox="1"/>
          <p:nvPr/>
        </p:nvSpPr>
        <p:spPr>
          <a:xfrm>
            <a:off x="7351497" y="3840556"/>
            <a:ext cx="912295" cy="417696"/>
          </a:xfrm>
          <a:prstGeom prst="rect">
            <a:avLst/>
          </a:prstGeom>
          <a:noFill/>
        </p:spPr>
        <p:txBody>
          <a:bodyPr wrap="square" lIns="65306" tIns="32653" rIns="65306" bIns="32653" rtlCol="0">
            <a:spAutoFit/>
          </a:bodyPr>
          <a:lstStyle/>
          <a:p>
            <a:r>
              <a:rPr lang="en-US" altLang="ja-JP" sz="2300" dirty="0"/>
              <a:t> 88%</a:t>
            </a:r>
          </a:p>
        </p:txBody>
      </p:sp>
      <p:cxnSp>
        <p:nvCxnSpPr>
          <p:cNvPr id="29" name="直線コネクタ 28"/>
          <p:cNvCxnSpPr/>
          <p:nvPr/>
        </p:nvCxnSpPr>
        <p:spPr>
          <a:xfrm>
            <a:off x="554061" y="4611989"/>
            <a:ext cx="82543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521239" y="4710006"/>
            <a:ext cx="1328946" cy="773830"/>
          </a:xfrm>
          <a:prstGeom prst="rect">
            <a:avLst/>
          </a:prstGeom>
          <a:noFill/>
        </p:spPr>
        <p:txBody>
          <a:bodyPr wrap="none" lIns="65306" tIns="32653" rIns="65306" bIns="32653" rtlCol="0">
            <a:spAutoFit/>
          </a:bodyPr>
          <a:lstStyle/>
          <a:p>
            <a:r>
              <a:rPr lang="en-US" altLang="ja-JP" sz="2300" dirty="0" err="1"/>
              <a:t>Stam</a:t>
            </a:r>
            <a:r>
              <a:rPr lang="en-US" altLang="ja-JP" sz="2300" dirty="0"/>
              <a:t> et al</a:t>
            </a:r>
          </a:p>
          <a:p>
            <a:r>
              <a:rPr lang="ja-JP" altLang="en-US" sz="2300" dirty="0"/>
              <a:t>（</a:t>
            </a:r>
            <a:r>
              <a:rPr lang="en-US" altLang="ja-JP" sz="2300" dirty="0"/>
              <a:t>1990</a:t>
            </a:r>
            <a:r>
              <a:rPr lang="ja-JP" altLang="en-US" sz="2300" dirty="0"/>
              <a:t>年）</a:t>
            </a:r>
            <a:endParaRPr lang="ja-JP" altLang="en-US" sz="2300" dirty="0"/>
          </a:p>
        </p:txBody>
      </p:sp>
      <p:sp>
        <p:nvSpPr>
          <p:cNvPr id="31" name="テキスト ボックス 30"/>
          <p:cNvSpPr txBox="1"/>
          <p:nvPr/>
        </p:nvSpPr>
        <p:spPr>
          <a:xfrm>
            <a:off x="2537808" y="4710790"/>
            <a:ext cx="2450419" cy="419887"/>
          </a:xfrm>
          <a:prstGeom prst="rect">
            <a:avLst/>
          </a:prstGeom>
          <a:noFill/>
        </p:spPr>
        <p:txBody>
          <a:bodyPr wrap="square" lIns="65306" tIns="32653" rIns="65306" bIns="32653" rtlCol="0">
            <a:spAutoFit/>
          </a:bodyPr>
          <a:lstStyle/>
          <a:p>
            <a:r>
              <a:rPr lang="en-US" altLang="ja-JP" sz="2300" dirty="0"/>
              <a:t>465</a:t>
            </a:r>
            <a:r>
              <a:rPr lang="ja-JP" altLang="en-US" sz="2300" dirty="0"/>
              <a:t>名（</a:t>
            </a:r>
            <a:r>
              <a:rPr lang="en-US" altLang="ja-JP" sz="2300" dirty="0"/>
              <a:t>0.2ppm)</a:t>
            </a:r>
          </a:p>
        </p:txBody>
      </p:sp>
      <p:sp>
        <p:nvSpPr>
          <p:cNvPr id="32" name="テキスト ボックス 31"/>
          <p:cNvSpPr txBox="1"/>
          <p:nvPr/>
        </p:nvSpPr>
        <p:spPr>
          <a:xfrm>
            <a:off x="2537808" y="5062535"/>
            <a:ext cx="2450419" cy="419887"/>
          </a:xfrm>
          <a:prstGeom prst="rect">
            <a:avLst/>
          </a:prstGeom>
          <a:noFill/>
        </p:spPr>
        <p:txBody>
          <a:bodyPr wrap="square" lIns="65306" tIns="32653" rIns="65306" bIns="32653" rtlCol="0">
            <a:spAutoFit/>
          </a:bodyPr>
          <a:lstStyle/>
          <a:p>
            <a:r>
              <a:rPr lang="en-US" altLang="ja-JP" sz="2300" dirty="0"/>
              <a:t>503</a:t>
            </a:r>
            <a:r>
              <a:rPr lang="ja-JP" altLang="en-US" sz="2300" dirty="0"/>
              <a:t>名（</a:t>
            </a:r>
            <a:r>
              <a:rPr lang="en-US" altLang="ja-JP" sz="2300" dirty="0"/>
              <a:t>1.6ppm)</a:t>
            </a:r>
          </a:p>
        </p:txBody>
      </p:sp>
      <p:sp>
        <p:nvSpPr>
          <p:cNvPr id="33" name="テキスト ボックス 32"/>
          <p:cNvSpPr txBox="1"/>
          <p:nvPr/>
        </p:nvSpPr>
        <p:spPr>
          <a:xfrm>
            <a:off x="5240854" y="4885878"/>
            <a:ext cx="1474110" cy="419887"/>
          </a:xfrm>
          <a:prstGeom prst="rect">
            <a:avLst/>
          </a:prstGeom>
          <a:noFill/>
        </p:spPr>
        <p:txBody>
          <a:bodyPr wrap="square" lIns="65306" tIns="32653" rIns="65306" bIns="32653" rtlCol="0">
            <a:spAutoFit/>
          </a:bodyPr>
          <a:lstStyle/>
          <a:p>
            <a:r>
              <a:rPr lang="en-US" altLang="ja-JP" sz="2300" dirty="0"/>
              <a:t> 17-60+</a:t>
            </a:r>
            <a:r>
              <a:rPr lang="ja-JP" altLang="en-US" sz="2300" dirty="0"/>
              <a:t>歳</a:t>
            </a:r>
            <a:endParaRPr lang="en-US" altLang="ja-JP" sz="2300" dirty="0"/>
          </a:p>
        </p:txBody>
      </p:sp>
      <p:sp>
        <p:nvSpPr>
          <p:cNvPr id="34" name="テキスト ボックス 33"/>
          <p:cNvSpPr txBox="1"/>
          <p:nvPr/>
        </p:nvSpPr>
        <p:spPr>
          <a:xfrm>
            <a:off x="7102349" y="4909004"/>
            <a:ext cx="1325814" cy="417696"/>
          </a:xfrm>
          <a:prstGeom prst="rect">
            <a:avLst/>
          </a:prstGeom>
          <a:noFill/>
        </p:spPr>
        <p:txBody>
          <a:bodyPr wrap="square" lIns="65306" tIns="32653" rIns="65306" bIns="32653" rtlCol="0">
            <a:spAutoFit/>
          </a:bodyPr>
          <a:lstStyle/>
          <a:p>
            <a:pPr algn="ctr"/>
            <a:r>
              <a:rPr lang="en-US" altLang="ja-JP" sz="2300" dirty="0"/>
              <a:t> 51%</a:t>
            </a:r>
          </a:p>
        </p:txBody>
      </p:sp>
      <p:cxnSp>
        <p:nvCxnSpPr>
          <p:cNvPr id="35" name="直線コネクタ 34"/>
          <p:cNvCxnSpPr/>
          <p:nvPr/>
        </p:nvCxnSpPr>
        <p:spPr>
          <a:xfrm>
            <a:off x="534844" y="5692109"/>
            <a:ext cx="82543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178259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8763000" y="152401"/>
            <a:ext cx="184686" cy="461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8" tIns="45710" rIns="91418" bIns="45710">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endParaRPr lang="ja-JP" altLang="ja-JP"/>
          </a:p>
        </p:txBody>
      </p:sp>
      <p:sp>
        <p:nvSpPr>
          <p:cNvPr id="11269" name="テキスト ボックス 7"/>
          <p:cNvSpPr txBox="1">
            <a:spLocks noChangeArrowheads="1"/>
          </p:cNvSpPr>
          <p:nvPr/>
        </p:nvSpPr>
        <p:spPr bwMode="auto">
          <a:xfrm>
            <a:off x="1250333" y="367023"/>
            <a:ext cx="6896395" cy="615533"/>
          </a:xfrm>
          <a:prstGeom prst="rect">
            <a:avLst/>
          </a:prstGeom>
          <a:solidFill>
            <a:srgbClr val="0033CC"/>
          </a:solidFill>
          <a:ln w="9525">
            <a:noFill/>
            <a:miter lim="800000"/>
            <a:headEnd/>
            <a:tailEnd/>
          </a:ln>
        </p:spPr>
        <p:txBody>
          <a:bodyPr wrap="none" lIns="91418" tIns="45710" rIns="91418" bIns="45710">
            <a:spAutoFit/>
          </a:bodyPr>
          <a:lstStyle/>
          <a:p>
            <a:pPr>
              <a:defRPr/>
            </a:pPr>
            <a:r>
              <a:rPr lang="ja-JP" altLang="en-US" sz="3400" dirty="0">
                <a:solidFill>
                  <a:srgbClr val="FFFF00"/>
                </a:solidFill>
              </a:rPr>
              <a:t>フロリデーション</a:t>
            </a:r>
            <a:r>
              <a:rPr lang="ja-JP" altLang="en-US" sz="3400" dirty="0">
                <a:solidFill>
                  <a:srgbClr val="FFFF00"/>
                </a:solidFill>
              </a:rPr>
              <a:t>による成人</a:t>
            </a:r>
            <a:r>
              <a:rPr lang="ja-JP" altLang="en-US" sz="3400" dirty="0">
                <a:solidFill>
                  <a:srgbClr val="FFFF00"/>
                </a:solidFill>
              </a:rPr>
              <a:t>へ</a:t>
            </a:r>
            <a:r>
              <a:rPr lang="ja-JP" altLang="en-US" sz="3400" dirty="0">
                <a:solidFill>
                  <a:srgbClr val="FFFF00"/>
                </a:solidFill>
              </a:rPr>
              <a:t>の恩恵</a:t>
            </a:r>
            <a:endParaRPr lang="ja-JP" altLang="en-US" sz="3400" dirty="0">
              <a:solidFill>
                <a:srgbClr val="FFFF00"/>
              </a:solidFill>
            </a:endParaRPr>
          </a:p>
        </p:txBody>
      </p:sp>
      <p:cxnSp>
        <p:nvCxnSpPr>
          <p:cNvPr id="4" name="直線コネクタ 3"/>
          <p:cNvCxnSpPr/>
          <p:nvPr/>
        </p:nvCxnSpPr>
        <p:spPr>
          <a:xfrm>
            <a:off x="508691" y="1217326"/>
            <a:ext cx="825430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08691" y="2246011"/>
            <a:ext cx="825430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535790" y="1350217"/>
            <a:ext cx="1132161" cy="866163"/>
          </a:xfrm>
          <a:prstGeom prst="rect">
            <a:avLst/>
          </a:prstGeom>
          <a:noFill/>
        </p:spPr>
        <p:txBody>
          <a:bodyPr wrap="none" lIns="65306" tIns="32653" rIns="65306" bIns="32653" rtlCol="0">
            <a:spAutoFit/>
          </a:bodyPr>
          <a:lstStyle/>
          <a:p>
            <a:pPr algn="ctr"/>
            <a:r>
              <a:rPr lang="ja-JP" altLang="en-US" sz="2600" dirty="0"/>
              <a:t>年齢群</a:t>
            </a:r>
            <a:endParaRPr lang="en-US" altLang="ja-JP" sz="2600" dirty="0"/>
          </a:p>
          <a:p>
            <a:pPr algn="ctr"/>
            <a:r>
              <a:rPr lang="ja-JP" altLang="en-US" sz="2600" dirty="0"/>
              <a:t>（歳）</a:t>
            </a:r>
            <a:endParaRPr lang="ja-JP" altLang="en-US" sz="2600" dirty="0"/>
          </a:p>
        </p:txBody>
      </p:sp>
      <p:sp>
        <p:nvSpPr>
          <p:cNvPr id="15" name="テキスト ボックス 14"/>
          <p:cNvSpPr txBox="1"/>
          <p:nvPr/>
        </p:nvSpPr>
        <p:spPr>
          <a:xfrm>
            <a:off x="2218323" y="1778906"/>
            <a:ext cx="1184046" cy="461665"/>
          </a:xfrm>
          <a:prstGeom prst="rect">
            <a:avLst/>
          </a:prstGeom>
          <a:noFill/>
        </p:spPr>
        <p:txBody>
          <a:bodyPr wrap="square" lIns="65306" tIns="32653" rIns="65306" bIns="32653" rtlCol="0">
            <a:spAutoFit/>
          </a:bodyPr>
          <a:lstStyle/>
          <a:p>
            <a:r>
              <a:rPr lang="en-US" altLang="ja-JP" sz="2600" dirty="0"/>
              <a:t>ED(%)</a:t>
            </a:r>
            <a:endParaRPr lang="ja-JP" altLang="en-US" sz="2600" dirty="0"/>
          </a:p>
        </p:txBody>
      </p:sp>
      <p:cxnSp>
        <p:nvCxnSpPr>
          <p:cNvPr id="23" name="直線コネクタ 22"/>
          <p:cNvCxnSpPr/>
          <p:nvPr/>
        </p:nvCxnSpPr>
        <p:spPr>
          <a:xfrm>
            <a:off x="1816513" y="1742583"/>
            <a:ext cx="31717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527156" y="2872197"/>
            <a:ext cx="82543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527156" y="3480434"/>
            <a:ext cx="82543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218322" y="1356888"/>
            <a:ext cx="2368094" cy="373729"/>
          </a:xfrm>
          <a:prstGeom prst="rect">
            <a:avLst/>
          </a:prstGeom>
          <a:noFill/>
        </p:spPr>
        <p:txBody>
          <a:bodyPr wrap="none" lIns="65306" tIns="32653" rIns="65306" bIns="32653" rtlCol="0">
            <a:spAutoFit/>
          </a:bodyPr>
          <a:lstStyle/>
          <a:p>
            <a:r>
              <a:rPr lang="ja-JP" altLang="en-US" sz="2000" dirty="0"/>
              <a:t>フロリデーション地区</a:t>
            </a:r>
            <a:endParaRPr lang="ja-JP" altLang="en-US" sz="2000" dirty="0"/>
          </a:p>
        </p:txBody>
      </p:sp>
      <p:sp>
        <p:nvSpPr>
          <p:cNvPr id="36" name="テキスト ボックス 35"/>
          <p:cNvSpPr txBox="1"/>
          <p:nvPr/>
        </p:nvSpPr>
        <p:spPr>
          <a:xfrm>
            <a:off x="4012215" y="1780193"/>
            <a:ext cx="566768" cy="461665"/>
          </a:xfrm>
          <a:prstGeom prst="rect">
            <a:avLst/>
          </a:prstGeom>
          <a:noFill/>
        </p:spPr>
        <p:txBody>
          <a:bodyPr wrap="square" lIns="65306" tIns="32653" rIns="65306" bIns="32653" rtlCol="0">
            <a:spAutoFit/>
          </a:bodyPr>
          <a:lstStyle/>
          <a:p>
            <a:r>
              <a:rPr lang="en-US" altLang="ja-JP" sz="2600" dirty="0"/>
              <a:t>PT</a:t>
            </a:r>
            <a:endParaRPr lang="ja-JP" altLang="en-US" sz="2600" dirty="0"/>
          </a:p>
        </p:txBody>
      </p:sp>
      <p:cxnSp>
        <p:nvCxnSpPr>
          <p:cNvPr id="39" name="直線コネクタ 38"/>
          <p:cNvCxnSpPr/>
          <p:nvPr/>
        </p:nvCxnSpPr>
        <p:spPr>
          <a:xfrm>
            <a:off x="5402947" y="1742583"/>
            <a:ext cx="31717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5581835" y="1316435"/>
            <a:ext cx="2627764" cy="373720"/>
          </a:xfrm>
          <a:prstGeom prst="rect">
            <a:avLst/>
          </a:prstGeom>
          <a:noFill/>
        </p:spPr>
        <p:txBody>
          <a:bodyPr wrap="none" lIns="65306" tIns="32653" rIns="65306" bIns="32653" rtlCol="0">
            <a:spAutoFit/>
          </a:bodyPr>
          <a:lstStyle/>
          <a:p>
            <a:r>
              <a:rPr lang="ja-JP" altLang="en-US" sz="2000" dirty="0"/>
              <a:t>非</a:t>
            </a:r>
            <a:r>
              <a:rPr lang="ja-JP" altLang="en-US" sz="2000" dirty="0"/>
              <a:t>フロリデーション地区</a:t>
            </a:r>
            <a:endParaRPr lang="ja-JP" altLang="en-US" sz="2000" dirty="0"/>
          </a:p>
        </p:txBody>
      </p:sp>
      <p:sp>
        <p:nvSpPr>
          <p:cNvPr id="10" name="テキスト ボックス 9"/>
          <p:cNvSpPr txBox="1"/>
          <p:nvPr/>
        </p:nvSpPr>
        <p:spPr>
          <a:xfrm>
            <a:off x="600317" y="2974801"/>
            <a:ext cx="670496" cy="342943"/>
          </a:xfrm>
          <a:prstGeom prst="rect">
            <a:avLst/>
          </a:prstGeom>
          <a:noFill/>
        </p:spPr>
        <p:txBody>
          <a:bodyPr wrap="none" lIns="65306" tIns="32653" rIns="65306" bIns="32653" rtlCol="0">
            <a:spAutoFit/>
          </a:bodyPr>
          <a:lstStyle/>
          <a:p>
            <a:r>
              <a:rPr kumimoji="1" lang="en-US" altLang="ja-JP" dirty="0" smtClean="0"/>
              <a:t>35-44</a:t>
            </a:r>
            <a:endParaRPr kumimoji="1" lang="ja-JP" altLang="en-US" dirty="0"/>
          </a:p>
        </p:txBody>
      </p:sp>
      <p:sp>
        <p:nvSpPr>
          <p:cNvPr id="43" name="テキスト ボックス 42"/>
          <p:cNvSpPr txBox="1"/>
          <p:nvPr/>
        </p:nvSpPr>
        <p:spPr>
          <a:xfrm>
            <a:off x="623419" y="3513921"/>
            <a:ext cx="670496" cy="342943"/>
          </a:xfrm>
          <a:prstGeom prst="rect">
            <a:avLst/>
          </a:prstGeom>
          <a:noFill/>
        </p:spPr>
        <p:txBody>
          <a:bodyPr wrap="none" lIns="65306" tIns="32653" rIns="65306" bIns="32653" rtlCol="0">
            <a:spAutoFit/>
          </a:bodyPr>
          <a:lstStyle/>
          <a:p>
            <a:r>
              <a:rPr kumimoji="1" lang="en-US" altLang="ja-JP" dirty="0" smtClean="0"/>
              <a:t>45-54</a:t>
            </a:r>
            <a:endParaRPr kumimoji="1" lang="ja-JP" altLang="en-US" dirty="0"/>
          </a:p>
        </p:txBody>
      </p:sp>
      <p:sp>
        <p:nvSpPr>
          <p:cNvPr id="44" name="テキスト ボックス 43"/>
          <p:cNvSpPr txBox="1"/>
          <p:nvPr/>
        </p:nvSpPr>
        <p:spPr>
          <a:xfrm>
            <a:off x="643428" y="2366564"/>
            <a:ext cx="670496" cy="342943"/>
          </a:xfrm>
          <a:prstGeom prst="rect">
            <a:avLst/>
          </a:prstGeom>
          <a:noFill/>
        </p:spPr>
        <p:txBody>
          <a:bodyPr wrap="none" lIns="65306" tIns="32653" rIns="65306" bIns="32653" rtlCol="0">
            <a:spAutoFit/>
          </a:bodyPr>
          <a:lstStyle/>
          <a:p>
            <a:r>
              <a:rPr kumimoji="1" lang="en-US" altLang="ja-JP" dirty="0" smtClean="0"/>
              <a:t>25-34</a:t>
            </a:r>
            <a:endParaRPr kumimoji="1" lang="ja-JP" altLang="en-US" dirty="0"/>
          </a:p>
        </p:txBody>
      </p:sp>
      <p:sp>
        <p:nvSpPr>
          <p:cNvPr id="45" name="テキスト ボックス 44"/>
          <p:cNvSpPr txBox="1"/>
          <p:nvPr/>
        </p:nvSpPr>
        <p:spPr>
          <a:xfrm>
            <a:off x="647762" y="4153435"/>
            <a:ext cx="670496" cy="342943"/>
          </a:xfrm>
          <a:prstGeom prst="rect">
            <a:avLst/>
          </a:prstGeom>
          <a:noFill/>
        </p:spPr>
        <p:txBody>
          <a:bodyPr wrap="none" lIns="65306" tIns="32653" rIns="65306" bIns="32653" rtlCol="0">
            <a:spAutoFit/>
          </a:bodyPr>
          <a:lstStyle/>
          <a:p>
            <a:r>
              <a:rPr kumimoji="1" lang="en-US" altLang="ja-JP" dirty="0" smtClean="0"/>
              <a:t>55-64</a:t>
            </a:r>
            <a:endParaRPr kumimoji="1" lang="ja-JP" altLang="en-US" dirty="0"/>
          </a:p>
        </p:txBody>
      </p:sp>
      <p:sp>
        <p:nvSpPr>
          <p:cNvPr id="46" name="テキスト ボックス 45"/>
          <p:cNvSpPr txBox="1"/>
          <p:nvPr/>
        </p:nvSpPr>
        <p:spPr>
          <a:xfrm>
            <a:off x="729630" y="4766291"/>
            <a:ext cx="596758" cy="342943"/>
          </a:xfrm>
          <a:prstGeom prst="rect">
            <a:avLst/>
          </a:prstGeom>
          <a:noFill/>
        </p:spPr>
        <p:txBody>
          <a:bodyPr wrap="none" lIns="65306" tIns="32653" rIns="65306" bIns="32653" rtlCol="0">
            <a:spAutoFit/>
          </a:bodyPr>
          <a:lstStyle/>
          <a:p>
            <a:r>
              <a:rPr kumimoji="1" lang="ja-JP" altLang="en-US" dirty="0" smtClean="0"/>
              <a:t>＜</a:t>
            </a:r>
            <a:r>
              <a:rPr kumimoji="1" lang="en-US" altLang="ja-JP" dirty="0" smtClean="0"/>
              <a:t>65</a:t>
            </a:r>
            <a:endParaRPr kumimoji="1" lang="ja-JP" altLang="en-US" dirty="0"/>
          </a:p>
        </p:txBody>
      </p:sp>
      <p:cxnSp>
        <p:nvCxnSpPr>
          <p:cNvPr id="47" name="直線コネクタ 46"/>
          <p:cNvCxnSpPr/>
          <p:nvPr/>
        </p:nvCxnSpPr>
        <p:spPr>
          <a:xfrm>
            <a:off x="601844" y="4053041"/>
            <a:ext cx="82543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601844" y="4659068"/>
            <a:ext cx="82543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600317" y="5332069"/>
            <a:ext cx="82543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1765765" y="5339071"/>
            <a:ext cx="3790507" cy="342943"/>
          </a:xfrm>
          <a:prstGeom prst="rect">
            <a:avLst/>
          </a:prstGeom>
          <a:noFill/>
        </p:spPr>
        <p:txBody>
          <a:bodyPr wrap="square" lIns="65306" tIns="32653" rIns="65306" bIns="32653" rtlCol="0">
            <a:spAutoFit/>
          </a:bodyPr>
          <a:lstStyle/>
          <a:p>
            <a:r>
              <a:rPr lang="en-US" altLang="ja-JP" dirty="0" smtClean="0"/>
              <a:t>ED</a:t>
            </a:r>
            <a:r>
              <a:rPr lang="ja-JP" altLang="en-US" dirty="0" smtClean="0"/>
              <a:t>：無歯顎者率</a:t>
            </a:r>
            <a:endParaRPr kumimoji="1" lang="ja-JP" altLang="en-US" dirty="0"/>
          </a:p>
        </p:txBody>
      </p:sp>
      <p:sp>
        <p:nvSpPr>
          <p:cNvPr id="51" name="テキスト ボックス 50"/>
          <p:cNvSpPr txBox="1"/>
          <p:nvPr/>
        </p:nvSpPr>
        <p:spPr>
          <a:xfrm>
            <a:off x="5346999" y="5332069"/>
            <a:ext cx="3131494" cy="342943"/>
          </a:xfrm>
          <a:prstGeom prst="rect">
            <a:avLst/>
          </a:prstGeom>
          <a:noFill/>
        </p:spPr>
        <p:txBody>
          <a:bodyPr wrap="square" lIns="65306" tIns="32653" rIns="65306" bIns="32653" rtlCol="0">
            <a:spAutoFit/>
          </a:bodyPr>
          <a:lstStyle/>
          <a:p>
            <a:r>
              <a:rPr lang="en-US" altLang="ja-JP" dirty="0" smtClean="0"/>
              <a:t>PT</a:t>
            </a:r>
            <a:r>
              <a:rPr lang="ja-JP" altLang="en-US" dirty="0" smtClean="0"/>
              <a:t>：現在歯数</a:t>
            </a:r>
            <a:endParaRPr kumimoji="1" lang="ja-JP" altLang="en-US" dirty="0"/>
          </a:p>
        </p:txBody>
      </p:sp>
      <p:sp>
        <p:nvSpPr>
          <p:cNvPr id="53" name="テキスト ボックス 52"/>
          <p:cNvSpPr txBox="1"/>
          <p:nvPr/>
        </p:nvSpPr>
        <p:spPr>
          <a:xfrm>
            <a:off x="2372063" y="2366564"/>
            <a:ext cx="423634" cy="342943"/>
          </a:xfrm>
          <a:prstGeom prst="rect">
            <a:avLst/>
          </a:prstGeom>
          <a:noFill/>
        </p:spPr>
        <p:txBody>
          <a:bodyPr wrap="none" lIns="65306" tIns="32653" rIns="65306" bIns="32653" rtlCol="0">
            <a:spAutoFit/>
          </a:bodyPr>
          <a:lstStyle/>
          <a:p>
            <a:r>
              <a:rPr kumimoji="1" lang="en-US" altLang="ja-JP" dirty="0" smtClean="0"/>
              <a:t>0.0</a:t>
            </a:r>
            <a:endParaRPr kumimoji="1" lang="ja-JP" altLang="en-US" dirty="0"/>
          </a:p>
        </p:txBody>
      </p:sp>
      <p:sp>
        <p:nvSpPr>
          <p:cNvPr id="54" name="テキスト ボックス 53"/>
          <p:cNvSpPr txBox="1"/>
          <p:nvPr/>
        </p:nvSpPr>
        <p:spPr>
          <a:xfrm>
            <a:off x="2372063" y="2974801"/>
            <a:ext cx="423634" cy="342943"/>
          </a:xfrm>
          <a:prstGeom prst="rect">
            <a:avLst/>
          </a:prstGeom>
          <a:noFill/>
        </p:spPr>
        <p:txBody>
          <a:bodyPr wrap="none" lIns="65306" tIns="32653" rIns="65306" bIns="32653" rtlCol="0">
            <a:spAutoFit/>
          </a:bodyPr>
          <a:lstStyle/>
          <a:p>
            <a:r>
              <a:rPr kumimoji="1" lang="en-US" altLang="ja-JP" dirty="0" smtClean="0"/>
              <a:t>2.4</a:t>
            </a:r>
            <a:endParaRPr kumimoji="1" lang="ja-JP" altLang="en-US" dirty="0"/>
          </a:p>
        </p:txBody>
      </p:sp>
      <p:sp>
        <p:nvSpPr>
          <p:cNvPr id="55" name="テキスト ボックス 54"/>
          <p:cNvSpPr txBox="1"/>
          <p:nvPr/>
        </p:nvSpPr>
        <p:spPr>
          <a:xfrm>
            <a:off x="2168253" y="3545346"/>
            <a:ext cx="540654" cy="342943"/>
          </a:xfrm>
          <a:prstGeom prst="rect">
            <a:avLst/>
          </a:prstGeom>
          <a:noFill/>
        </p:spPr>
        <p:txBody>
          <a:bodyPr wrap="none" lIns="65306" tIns="32653" rIns="65306" bIns="32653" rtlCol="0">
            <a:spAutoFit/>
          </a:bodyPr>
          <a:lstStyle/>
          <a:p>
            <a:r>
              <a:rPr kumimoji="1" lang="en-US" altLang="ja-JP" dirty="0" smtClean="0"/>
              <a:t>10.8</a:t>
            </a:r>
            <a:endParaRPr kumimoji="1" lang="ja-JP" altLang="en-US" dirty="0"/>
          </a:p>
        </p:txBody>
      </p:sp>
      <p:sp>
        <p:nvSpPr>
          <p:cNvPr id="56" name="テキスト ボックス 55"/>
          <p:cNvSpPr txBox="1"/>
          <p:nvPr/>
        </p:nvSpPr>
        <p:spPr>
          <a:xfrm>
            <a:off x="2168253" y="4150006"/>
            <a:ext cx="540654" cy="342943"/>
          </a:xfrm>
          <a:prstGeom prst="rect">
            <a:avLst/>
          </a:prstGeom>
          <a:noFill/>
        </p:spPr>
        <p:txBody>
          <a:bodyPr wrap="none" lIns="65306" tIns="32653" rIns="65306" bIns="32653" rtlCol="0">
            <a:spAutoFit/>
          </a:bodyPr>
          <a:lstStyle/>
          <a:p>
            <a:r>
              <a:rPr lang="en-US" altLang="ja-JP" dirty="0" smtClean="0"/>
              <a:t>33.8</a:t>
            </a:r>
            <a:endParaRPr kumimoji="1" lang="ja-JP" altLang="en-US" dirty="0"/>
          </a:p>
        </p:txBody>
      </p:sp>
      <p:sp>
        <p:nvSpPr>
          <p:cNvPr id="57" name="テキスト ボックス 56"/>
          <p:cNvSpPr txBox="1"/>
          <p:nvPr/>
        </p:nvSpPr>
        <p:spPr>
          <a:xfrm>
            <a:off x="2162291" y="4766291"/>
            <a:ext cx="540654" cy="342943"/>
          </a:xfrm>
          <a:prstGeom prst="rect">
            <a:avLst/>
          </a:prstGeom>
          <a:noFill/>
        </p:spPr>
        <p:txBody>
          <a:bodyPr wrap="none" lIns="65306" tIns="32653" rIns="65306" bIns="32653" rtlCol="0">
            <a:spAutoFit/>
          </a:bodyPr>
          <a:lstStyle/>
          <a:p>
            <a:r>
              <a:rPr lang="en-US" altLang="ja-JP" dirty="0" smtClean="0"/>
              <a:t>42.3</a:t>
            </a:r>
            <a:endParaRPr kumimoji="1" lang="ja-JP" altLang="en-US" dirty="0"/>
          </a:p>
        </p:txBody>
      </p:sp>
      <p:sp>
        <p:nvSpPr>
          <p:cNvPr id="58" name="テキスト ボックス 57"/>
          <p:cNvSpPr txBox="1"/>
          <p:nvPr/>
        </p:nvSpPr>
        <p:spPr>
          <a:xfrm>
            <a:off x="3809070" y="2305976"/>
            <a:ext cx="540654" cy="342943"/>
          </a:xfrm>
          <a:prstGeom prst="rect">
            <a:avLst/>
          </a:prstGeom>
          <a:noFill/>
        </p:spPr>
        <p:txBody>
          <a:bodyPr wrap="none" lIns="65306" tIns="32653" rIns="65306" bIns="32653" rtlCol="0">
            <a:spAutoFit/>
          </a:bodyPr>
          <a:lstStyle/>
          <a:p>
            <a:r>
              <a:rPr kumimoji="1" lang="en-US" altLang="ja-JP" dirty="0" smtClean="0"/>
              <a:t>26.1</a:t>
            </a:r>
            <a:endParaRPr kumimoji="1" lang="ja-JP" altLang="en-US" dirty="0"/>
          </a:p>
        </p:txBody>
      </p:sp>
      <p:sp>
        <p:nvSpPr>
          <p:cNvPr id="59" name="テキスト ボックス 58"/>
          <p:cNvSpPr txBox="1"/>
          <p:nvPr/>
        </p:nvSpPr>
        <p:spPr>
          <a:xfrm>
            <a:off x="3809070" y="2916913"/>
            <a:ext cx="540654" cy="342943"/>
          </a:xfrm>
          <a:prstGeom prst="rect">
            <a:avLst/>
          </a:prstGeom>
          <a:noFill/>
        </p:spPr>
        <p:txBody>
          <a:bodyPr wrap="none" lIns="65306" tIns="32653" rIns="65306" bIns="32653" rtlCol="0">
            <a:spAutoFit/>
          </a:bodyPr>
          <a:lstStyle/>
          <a:p>
            <a:r>
              <a:rPr kumimoji="1" lang="en-US" altLang="ja-JP" dirty="0" smtClean="0"/>
              <a:t>22.5</a:t>
            </a:r>
            <a:endParaRPr kumimoji="1" lang="ja-JP" altLang="en-US" dirty="0"/>
          </a:p>
        </p:txBody>
      </p:sp>
      <p:sp>
        <p:nvSpPr>
          <p:cNvPr id="60" name="テキスト ボックス 59"/>
          <p:cNvSpPr txBox="1"/>
          <p:nvPr/>
        </p:nvSpPr>
        <p:spPr>
          <a:xfrm>
            <a:off x="3809070" y="3545346"/>
            <a:ext cx="540654" cy="342943"/>
          </a:xfrm>
          <a:prstGeom prst="rect">
            <a:avLst/>
          </a:prstGeom>
          <a:noFill/>
        </p:spPr>
        <p:txBody>
          <a:bodyPr wrap="none" lIns="65306" tIns="32653" rIns="65306" bIns="32653" rtlCol="0">
            <a:spAutoFit/>
          </a:bodyPr>
          <a:lstStyle/>
          <a:p>
            <a:r>
              <a:rPr kumimoji="1" lang="en-US" altLang="ja-JP" dirty="0" smtClean="0"/>
              <a:t>16.4</a:t>
            </a:r>
            <a:endParaRPr kumimoji="1" lang="ja-JP" altLang="en-US" dirty="0"/>
          </a:p>
        </p:txBody>
      </p:sp>
      <p:sp>
        <p:nvSpPr>
          <p:cNvPr id="61" name="テキスト ボックス 60"/>
          <p:cNvSpPr txBox="1"/>
          <p:nvPr/>
        </p:nvSpPr>
        <p:spPr>
          <a:xfrm>
            <a:off x="3836275" y="4150006"/>
            <a:ext cx="540654" cy="342943"/>
          </a:xfrm>
          <a:prstGeom prst="rect">
            <a:avLst/>
          </a:prstGeom>
          <a:noFill/>
        </p:spPr>
        <p:txBody>
          <a:bodyPr wrap="none" lIns="65306" tIns="32653" rIns="65306" bIns="32653" rtlCol="0">
            <a:spAutoFit/>
          </a:bodyPr>
          <a:lstStyle/>
          <a:p>
            <a:r>
              <a:rPr kumimoji="1" lang="en-US" altLang="ja-JP" dirty="0" smtClean="0"/>
              <a:t>11.6</a:t>
            </a:r>
            <a:endParaRPr kumimoji="1" lang="ja-JP" altLang="en-US" dirty="0"/>
          </a:p>
        </p:txBody>
      </p:sp>
      <p:sp>
        <p:nvSpPr>
          <p:cNvPr id="62" name="テキスト ボックス 61"/>
          <p:cNvSpPr txBox="1"/>
          <p:nvPr/>
        </p:nvSpPr>
        <p:spPr>
          <a:xfrm>
            <a:off x="3910975" y="4766291"/>
            <a:ext cx="476534" cy="342943"/>
          </a:xfrm>
          <a:prstGeom prst="rect">
            <a:avLst/>
          </a:prstGeom>
          <a:noFill/>
        </p:spPr>
        <p:txBody>
          <a:bodyPr wrap="none" lIns="65306" tIns="32653" rIns="65306" bIns="32653" rtlCol="0">
            <a:spAutoFit/>
          </a:bodyPr>
          <a:lstStyle/>
          <a:p>
            <a:r>
              <a:rPr lang="en-US" altLang="ja-JP" dirty="0"/>
              <a:t> </a:t>
            </a:r>
            <a:r>
              <a:rPr lang="en-US" altLang="ja-JP" dirty="0" smtClean="0"/>
              <a:t>9.2</a:t>
            </a:r>
            <a:endParaRPr kumimoji="1" lang="ja-JP" altLang="en-US" dirty="0"/>
          </a:p>
        </p:txBody>
      </p:sp>
      <p:sp>
        <p:nvSpPr>
          <p:cNvPr id="69" name="テキスト ボックス 68"/>
          <p:cNvSpPr txBox="1"/>
          <p:nvPr/>
        </p:nvSpPr>
        <p:spPr>
          <a:xfrm>
            <a:off x="5662446" y="1796868"/>
            <a:ext cx="1231676" cy="461665"/>
          </a:xfrm>
          <a:prstGeom prst="rect">
            <a:avLst/>
          </a:prstGeom>
          <a:noFill/>
        </p:spPr>
        <p:txBody>
          <a:bodyPr wrap="square" lIns="65306" tIns="32653" rIns="65306" bIns="32653" rtlCol="0">
            <a:spAutoFit/>
          </a:bodyPr>
          <a:lstStyle/>
          <a:p>
            <a:r>
              <a:rPr lang="en-US" altLang="ja-JP" sz="2600" dirty="0"/>
              <a:t>ED(%)</a:t>
            </a:r>
            <a:endParaRPr lang="ja-JP" altLang="en-US" sz="2600" dirty="0"/>
          </a:p>
        </p:txBody>
      </p:sp>
      <p:sp>
        <p:nvSpPr>
          <p:cNvPr id="70" name="テキスト ボックス 69"/>
          <p:cNvSpPr txBox="1"/>
          <p:nvPr/>
        </p:nvSpPr>
        <p:spPr>
          <a:xfrm>
            <a:off x="7512371" y="1786625"/>
            <a:ext cx="566768" cy="461665"/>
          </a:xfrm>
          <a:prstGeom prst="rect">
            <a:avLst/>
          </a:prstGeom>
          <a:noFill/>
        </p:spPr>
        <p:txBody>
          <a:bodyPr wrap="square" lIns="65306" tIns="32653" rIns="65306" bIns="32653" rtlCol="0">
            <a:spAutoFit/>
          </a:bodyPr>
          <a:lstStyle/>
          <a:p>
            <a:r>
              <a:rPr lang="en-US" altLang="ja-JP" sz="2600" dirty="0"/>
              <a:t>PT</a:t>
            </a:r>
            <a:endParaRPr lang="ja-JP" altLang="en-US" sz="2600" dirty="0"/>
          </a:p>
        </p:txBody>
      </p:sp>
      <p:sp>
        <p:nvSpPr>
          <p:cNvPr id="71" name="テキスト ボックス 70"/>
          <p:cNvSpPr txBox="1"/>
          <p:nvPr/>
        </p:nvSpPr>
        <p:spPr>
          <a:xfrm>
            <a:off x="5872219" y="2372997"/>
            <a:ext cx="423634" cy="342943"/>
          </a:xfrm>
          <a:prstGeom prst="rect">
            <a:avLst/>
          </a:prstGeom>
          <a:noFill/>
        </p:spPr>
        <p:txBody>
          <a:bodyPr wrap="none" lIns="65306" tIns="32653" rIns="65306" bIns="32653" rtlCol="0">
            <a:spAutoFit/>
          </a:bodyPr>
          <a:lstStyle/>
          <a:p>
            <a:r>
              <a:rPr kumimoji="1" lang="en-US" altLang="ja-JP" dirty="0" smtClean="0"/>
              <a:t>3.3</a:t>
            </a:r>
            <a:endParaRPr kumimoji="1" lang="ja-JP" altLang="en-US" dirty="0"/>
          </a:p>
        </p:txBody>
      </p:sp>
      <p:sp>
        <p:nvSpPr>
          <p:cNvPr id="72" name="テキスト ボックス 71"/>
          <p:cNvSpPr txBox="1"/>
          <p:nvPr/>
        </p:nvSpPr>
        <p:spPr>
          <a:xfrm>
            <a:off x="5872219" y="2981234"/>
            <a:ext cx="423634" cy="342943"/>
          </a:xfrm>
          <a:prstGeom prst="rect">
            <a:avLst/>
          </a:prstGeom>
          <a:noFill/>
        </p:spPr>
        <p:txBody>
          <a:bodyPr wrap="none" lIns="65306" tIns="32653" rIns="65306" bIns="32653" rtlCol="0">
            <a:spAutoFit/>
          </a:bodyPr>
          <a:lstStyle/>
          <a:p>
            <a:r>
              <a:rPr kumimoji="1" lang="en-US" altLang="ja-JP" dirty="0" smtClean="0"/>
              <a:t>6.1</a:t>
            </a:r>
            <a:endParaRPr kumimoji="1" lang="ja-JP" altLang="en-US" dirty="0"/>
          </a:p>
        </p:txBody>
      </p:sp>
      <p:sp>
        <p:nvSpPr>
          <p:cNvPr id="73" name="テキスト ボックス 72"/>
          <p:cNvSpPr txBox="1"/>
          <p:nvPr/>
        </p:nvSpPr>
        <p:spPr>
          <a:xfrm>
            <a:off x="5668409" y="3551778"/>
            <a:ext cx="540654" cy="342943"/>
          </a:xfrm>
          <a:prstGeom prst="rect">
            <a:avLst/>
          </a:prstGeom>
          <a:noFill/>
        </p:spPr>
        <p:txBody>
          <a:bodyPr wrap="none" lIns="65306" tIns="32653" rIns="65306" bIns="32653" rtlCol="0">
            <a:spAutoFit/>
          </a:bodyPr>
          <a:lstStyle/>
          <a:p>
            <a:r>
              <a:rPr kumimoji="1" lang="en-US" altLang="ja-JP" dirty="0" smtClean="0"/>
              <a:t>29.5</a:t>
            </a:r>
            <a:endParaRPr kumimoji="1" lang="ja-JP" altLang="en-US" dirty="0"/>
          </a:p>
        </p:txBody>
      </p:sp>
      <p:sp>
        <p:nvSpPr>
          <p:cNvPr id="74" name="テキスト ボックス 73"/>
          <p:cNvSpPr txBox="1"/>
          <p:nvPr/>
        </p:nvSpPr>
        <p:spPr>
          <a:xfrm>
            <a:off x="5668409" y="4156439"/>
            <a:ext cx="540654" cy="342943"/>
          </a:xfrm>
          <a:prstGeom prst="rect">
            <a:avLst/>
          </a:prstGeom>
          <a:noFill/>
        </p:spPr>
        <p:txBody>
          <a:bodyPr wrap="none" lIns="65306" tIns="32653" rIns="65306" bIns="32653" rtlCol="0">
            <a:spAutoFit/>
          </a:bodyPr>
          <a:lstStyle/>
          <a:p>
            <a:r>
              <a:rPr lang="en-US" altLang="ja-JP" dirty="0" smtClean="0"/>
              <a:t>47.1</a:t>
            </a:r>
            <a:endParaRPr kumimoji="1" lang="ja-JP" altLang="en-US" dirty="0"/>
          </a:p>
        </p:txBody>
      </p:sp>
      <p:sp>
        <p:nvSpPr>
          <p:cNvPr id="75" name="テキスト ボックス 74"/>
          <p:cNvSpPr txBox="1"/>
          <p:nvPr/>
        </p:nvSpPr>
        <p:spPr>
          <a:xfrm>
            <a:off x="5662447" y="4772724"/>
            <a:ext cx="540654" cy="342943"/>
          </a:xfrm>
          <a:prstGeom prst="rect">
            <a:avLst/>
          </a:prstGeom>
          <a:noFill/>
        </p:spPr>
        <p:txBody>
          <a:bodyPr wrap="none" lIns="65306" tIns="32653" rIns="65306" bIns="32653" rtlCol="0">
            <a:spAutoFit/>
          </a:bodyPr>
          <a:lstStyle/>
          <a:p>
            <a:r>
              <a:rPr lang="en-US" altLang="ja-JP" dirty="0" smtClean="0"/>
              <a:t>54.2</a:t>
            </a:r>
            <a:endParaRPr kumimoji="1" lang="ja-JP" altLang="en-US" dirty="0"/>
          </a:p>
        </p:txBody>
      </p:sp>
      <p:sp>
        <p:nvSpPr>
          <p:cNvPr id="76" name="テキスト ボックス 75"/>
          <p:cNvSpPr txBox="1"/>
          <p:nvPr/>
        </p:nvSpPr>
        <p:spPr>
          <a:xfrm>
            <a:off x="7309226" y="2312409"/>
            <a:ext cx="540654" cy="342943"/>
          </a:xfrm>
          <a:prstGeom prst="rect">
            <a:avLst/>
          </a:prstGeom>
          <a:noFill/>
        </p:spPr>
        <p:txBody>
          <a:bodyPr wrap="none" lIns="65306" tIns="32653" rIns="65306" bIns="32653" rtlCol="0">
            <a:spAutoFit/>
          </a:bodyPr>
          <a:lstStyle/>
          <a:p>
            <a:r>
              <a:rPr kumimoji="1" lang="en-US" altLang="ja-JP" dirty="0" smtClean="0"/>
              <a:t>22.9</a:t>
            </a:r>
            <a:endParaRPr kumimoji="1" lang="ja-JP" altLang="en-US" dirty="0"/>
          </a:p>
        </p:txBody>
      </p:sp>
      <p:sp>
        <p:nvSpPr>
          <p:cNvPr id="77" name="テキスト ボックス 76"/>
          <p:cNvSpPr txBox="1"/>
          <p:nvPr/>
        </p:nvSpPr>
        <p:spPr>
          <a:xfrm>
            <a:off x="7309226" y="2923346"/>
            <a:ext cx="540654" cy="342943"/>
          </a:xfrm>
          <a:prstGeom prst="rect">
            <a:avLst/>
          </a:prstGeom>
          <a:noFill/>
        </p:spPr>
        <p:txBody>
          <a:bodyPr wrap="none" lIns="65306" tIns="32653" rIns="65306" bIns="32653" rtlCol="0">
            <a:spAutoFit/>
          </a:bodyPr>
          <a:lstStyle/>
          <a:p>
            <a:r>
              <a:rPr kumimoji="1" lang="en-US" altLang="ja-JP" dirty="0" smtClean="0"/>
              <a:t>19.0</a:t>
            </a:r>
            <a:endParaRPr kumimoji="1" lang="ja-JP" altLang="en-US" dirty="0"/>
          </a:p>
        </p:txBody>
      </p:sp>
      <p:sp>
        <p:nvSpPr>
          <p:cNvPr id="78" name="テキスト ボックス 77"/>
          <p:cNvSpPr txBox="1"/>
          <p:nvPr/>
        </p:nvSpPr>
        <p:spPr>
          <a:xfrm>
            <a:off x="7309226" y="3551778"/>
            <a:ext cx="540654" cy="342943"/>
          </a:xfrm>
          <a:prstGeom prst="rect">
            <a:avLst/>
          </a:prstGeom>
          <a:noFill/>
        </p:spPr>
        <p:txBody>
          <a:bodyPr wrap="none" lIns="65306" tIns="32653" rIns="65306" bIns="32653" rtlCol="0">
            <a:spAutoFit/>
          </a:bodyPr>
          <a:lstStyle/>
          <a:p>
            <a:r>
              <a:rPr kumimoji="1" lang="en-US" altLang="ja-JP" dirty="0" smtClean="0"/>
              <a:t>10.7</a:t>
            </a:r>
            <a:endParaRPr kumimoji="1" lang="ja-JP" altLang="en-US" dirty="0"/>
          </a:p>
        </p:txBody>
      </p:sp>
      <p:sp>
        <p:nvSpPr>
          <p:cNvPr id="79" name="テキスト ボックス 78"/>
          <p:cNvSpPr txBox="1"/>
          <p:nvPr/>
        </p:nvSpPr>
        <p:spPr>
          <a:xfrm>
            <a:off x="7545486" y="4141050"/>
            <a:ext cx="423634" cy="342943"/>
          </a:xfrm>
          <a:prstGeom prst="rect">
            <a:avLst/>
          </a:prstGeom>
          <a:noFill/>
        </p:spPr>
        <p:txBody>
          <a:bodyPr wrap="none" lIns="65306" tIns="32653" rIns="65306" bIns="32653" rtlCol="0">
            <a:spAutoFit/>
          </a:bodyPr>
          <a:lstStyle/>
          <a:p>
            <a:r>
              <a:rPr kumimoji="1" lang="en-US" altLang="ja-JP" dirty="0" smtClean="0"/>
              <a:t>6.8</a:t>
            </a:r>
            <a:endParaRPr kumimoji="1" lang="ja-JP" altLang="en-US" dirty="0"/>
          </a:p>
        </p:txBody>
      </p:sp>
      <p:sp>
        <p:nvSpPr>
          <p:cNvPr id="80" name="テキスト ボックス 79"/>
          <p:cNvSpPr txBox="1"/>
          <p:nvPr/>
        </p:nvSpPr>
        <p:spPr>
          <a:xfrm>
            <a:off x="7411131" y="4772724"/>
            <a:ext cx="476534" cy="342943"/>
          </a:xfrm>
          <a:prstGeom prst="rect">
            <a:avLst/>
          </a:prstGeom>
          <a:noFill/>
        </p:spPr>
        <p:txBody>
          <a:bodyPr wrap="none" lIns="65306" tIns="32653" rIns="65306" bIns="32653" rtlCol="0">
            <a:spAutoFit/>
          </a:bodyPr>
          <a:lstStyle/>
          <a:p>
            <a:r>
              <a:rPr lang="en-US" altLang="ja-JP" dirty="0"/>
              <a:t> </a:t>
            </a:r>
            <a:r>
              <a:rPr lang="en-US" altLang="ja-JP" dirty="0" smtClean="0"/>
              <a:t>5.9</a:t>
            </a:r>
            <a:endParaRPr kumimoji="1" lang="ja-JP" altLang="en-US" dirty="0"/>
          </a:p>
        </p:txBody>
      </p:sp>
      <p:sp>
        <p:nvSpPr>
          <p:cNvPr id="13" name="テキスト ボックス 12"/>
          <p:cNvSpPr txBox="1"/>
          <p:nvPr/>
        </p:nvSpPr>
        <p:spPr>
          <a:xfrm>
            <a:off x="1279751" y="5985002"/>
            <a:ext cx="6106344" cy="773830"/>
          </a:xfrm>
          <a:prstGeom prst="rect">
            <a:avLst/>
          </a:prstGeom>
          <a:solidFill>
            <a:schemeClr val="bg1"/>
          </a:solidFill>
        </p:spPr>
        <p:txBody>
          <a:bodyPr wrap="none" lIns="65306" tIns="32653" rIns="65306" bIns="32653" rtlCol="0">
            <a:spAutoFit/>
          </a:bodyPr>
          <a:lstStyle/>
          <a:p>
            <a:r>
              <a:rPr lang="en-US" altLang="ja-JP" sz="2300" dirty="0" err="1"/>
              <a:t>O’Mullane</a:t>
            </a:r>
            <a:r>
              <a:rPr lang="en-US" altLang="ja-JP" sz="2300" dirty="0"/>
              <a:t>: Water Fluoridation in Ireland. </a:t>
            </a:r>
          </a:p>
          <a:p>
            <a:r>
              <a:rPr lang="en-US" altLang="ja-JP" sz="2300" dirty="0" err="1"/>
              <a:t>Cmmunity</a:t>
            </a:r>
            <a:r>
              <a:rPr lang="en-US" altLang="ja-JP" sz="2300" dirty="0"/>
              <a:t> Dental Health. 13(Suppl.2):38-41,1996.</a:t>
            </a:r>
            <a:endParaRPr lang="ja-JP" altLang="en-US" sz="2300" dirty="0"/>
          </a:p>
        </p:txBody>
      </p:sp>
    </p:spTree>
    <p:extLst>
      <p:ext uri="{BB962C8B-B14F-4D97-AF65-F5344CB8AC3E}">
        <p14:creationId xmlns:p14="http://schemas.microsoft.com/office/powerpoint/2010/main" xmlns="" val="3980673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開発環境（読取革命）\読取革命\実行環境\..\yomi2002\コンバータ単体テスト\testimg\kousi.BM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27538" y="2133600"/>
            <a:ext cx="394335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5"/>
          <p:cNvSpPr txBox="1">
            <a:spLocks noChangeArrowheads="1"/>
          </p:cNvSpPr>
          <p:nvPr/>
        </p:nvSpPr>
        <p:spPr bwMode="auto">
          <a:xfrm>
            <a:off x="200086" y="188640"/>
            <a:ext cx="8675688" cy="1138753"/>
          </a:xfrm>
          <a:prstGeom prst="rect">
            <a:avLst/>
          </a:prstGeom>
          <a:solidFill>
            <a:schemeClr val="accent4">
              <a:lumMod val="75000"/>
            </a:schemeClr>
          </a:solidFill>
          <a:ln w="9525">
            <a:noFill/>
            <a:miter lim="800000"/>
            <a:headEnd/>
            <a:tailEnd/>
          </a:ln>
          <a:effectLst/>
        </p:spPr>
        <p:txBody>
          <a:bodyPr lIns="91418" tIns="45710" rIns="91418" bIns="45710">
            <a:spAutoFit/>
          </a:bodyPr>
          <a:lstStyle/>
          <a:p>
            <a:pPr algn="ctr">
              <a:defRPr/>
            </a:pPr>
            <a:r>
              <a:rPr lang="ja-JP" altLang="en-US" sz="3400" dirty="0">
                <a:solidFill>
                  <a:schemeClr val="bg1"/>
                </a:solidFill>
                <a:effectLst>
                  <a:outerShdw blurRad="38100" dist="38100" dir="2700000" algn="tl">
                    <a:srgbClr val="000000"/>
                  </a:outerShdw>
                </a:effectLst>
                <a:ea typeface="HGP創英角ﾎﾟｯﾌﾟ体" pitchFamily="50" charset="-128"/>
              </a:rPr>
              <a:t>水道水フロリデーションは環境に優しい</a:t>
            </a:r>
            <a:endParaRPr lang="en-US" altLang="ja-JP" sz="3400" dirty="0">
              <a:solidFill>
                <a:schemeClr val="bg1"/>
              </a:solidFill>
              <a:effectLst>
                <a:outerShdw blurRad="38100" dist="38100" dir="2700000" algn="tl">
                  <a:srgbClr val="000000"/>
                </a:outerShdw>
              </a:effectLst>
              <a:ea typeface="HGP創英角ﾎﾟｯﾌﾟ体" pitchFamily="50" charset="-128"/>
            </a:endParaRPr>
          </a:p>
          <a:p>
            <a:pPr algn="ctr">
              <a:defRPr/>
            </a:pPr>
            <a:r>
              <a:rPr lang="ja-JP" altLang="en-US" sz="3400" dirty="0">
                <a:solidFill>
                  <a:schemeClr val="bg1"/>
                </a:solidFill>
                <a:effectLst>
                  <a:outerShdw blurRad="38100" dist="38100" dir="2700000" algn="tl">
                    <a:srgbClr val="000000"/>
                  </a:outerShdw>
                </a:effectLst>
                <a:ea typeface="HGP創英角ﾎﾟｯﾌﾟ体" pitchFamily="50" charset="-128"/>
              </a:rPr>
              <a:t>（英国フロリデーション協会）</a:t>
            </a:r>
          </a:p>
        </p:txBody>
      </p:sp>
      <p:sp>
        <p:nvSpPr>
          <p:cNvPr id="5" name="テキスト ボックス 5"/>
          <p:cNvSpPr txBox="1">
            <a:spLocks noChangeArrowheads="1"/>
          </p:cNvSpPr>
          <p:nvPr/>
        </p:nvSpPr>
        <p:spPr bwMode="auto">
          <a:xfrm>
            <a:off x="5440116" y="5975351"/>
            <a:ext cx="3509250" cy="754032"/>
          </a:xfrm>
          <a:prstGeom prst="rect">
            <a:avLst/>
          </a:prstGeom>
          <a:solidFill>
            <a:schemeClr val="accent2">
              <a:lumMod val="75000"/>
            </a:schemeClr>
          </a:solidFill>
          <a:ln>
            <a:noFill/>
          </a:ln>
        </p:spPr>
        <p:txBody>
          <a:bodyPr wrap="none" lIns="91418" tIns="45710" rIns="91418" bIns="4571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defRPr/>
            </a:pPr>
            <a:r>
              <a:rPr lang="ja-JP" altLang="en-US" sz="4300" dirty="0">
                <a:solidFill>
                  <a:schemeClr val="bg1"/>
                </a:solidFill>
              </a:rPr>
              <a:t>土壌： </a:t>
            </a:r>
            <a:r>
              <a:rPr lang="en-US" altLang="ja-JP" sz="4300" dirty="0">
                <a:solidFill>
                  <a:schemeClr val="bg1"/>
                </a:solidFill>
              </a:rPr>
              <a:t>300ppm</a:t>
            </a:r>
            <a:endParaRPr lang="ja-JP" altLang="en-US" sz="4300" dirty="0">
              <a:solidFill>
                <a:schemeClr val="bg1"/>
              </a:solidFill>
            </a:endParaRPr>
          </a:p>
        </p:txBody>
      </p:sp>
      <p:sp>
        <p:nvSpPr>
          <p:cNvPr id="6" name="テキスト ボックス 7"/>
          <p:cNvSpPr txBox="1">
            <a:spLocks noChangeArrowheads="1"/>
          </p:cNvSpPr>
          <p:nvPr/>
        </p:nvSpPr>
        <p:spPr bwMode="auto">
          <a:xfrm>
            <a:off x="611560" y="5972905"/>
            <a:ext cx="3371391" cy="754032"/>
          </a:xfrm>
          <a:prstGeom prst="rect">
            <a:avLst/>
          </a:prstGeom>
          <a:solidFill>
            <a:schemeClr val="tx2">
              <a:lumMod val="75000"/>
            </a:schemeClr>
          </a:solidFill>
          <a:ln>
            <a:noFill/>
          </a:ln>
        </p:spPr>
        <p:txBody>
          <a:bodyPr wrap="none" lIns="91418" tIns="45710" rIns="91418" bIns="4571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defRPr/>
            </a:pPr>
            <a:r>
              <a:rPr lang="ja-JP" altLang="en-US" sz="4300" dirty="0">
                <a:solidFill>
                  <a:schemeClr val="bg1"/>
                </a:solidFill>
              </a:rPr>
              <a:t>海水： </a:t>
            </a:r>
            <a:r>
              <a:rPr lang="en-US" altLang="ja-JP" sz="4300" dirty="0">
                <a:solidFill>
                  <a:schemeClr val="bg1"/>
                </a:solidFill>
              </a:rPr>
              <a:t>1.3ppm</a:t>
            </a:r>
            <a:endParaRPr lang="ja-JP" altLang="en-US" sz="4300" dirty="0">
              <a:solidFill>
                <a:schemeClr val="bg1"/>
              </a:solidFill>
            </a:endParaRPr>
          </a:p>
        </p:txBody>
      </p:sp>
      <p:sp>
        <p:nvSpPr>
          <p:cNvPr id="94214" name="テキスト ボックス 6"/>
          <p:cNvSpPr txBox="1">
            <a:spLocks noChangeArrowheads="1"/>
          </p:cNvSpPr>
          <p:nvPr/>
        </p:nvSpPr>
        <p:spPr bwMode="auto">
          <a:xfrm>
            <a:off x="304043" y="4663423"/>
            <a:ext cx="3799542" cy="8661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5298" tIns="32649" rIns="65298" bIns="32649">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gn="ctr"/>
            <a:r>
              <a:rPr lang="ja-JP" altLang="en-US" sz="2600" dirty="0"/>
              <a:t>水道水フロリデーションは</a:t>
            </a:r>
            <a:endParaRPr lang="en-US" altLang="ja-JP" sz="2600" dirty="0"/>
          </a:p>
          <a:p>
            <a:pPr algn="ctr"/>
            <a:r>
              <a:rPr lang="ja-JP" altLang="en-US" sz="2600" dirty="0"/>
              <a:t>天然資源の最高の利用法</a:t>
            </a:r>
          </a:p>
        </p:txBody>
      </p:sp>
      <p:sp>
        <p:nvSpPr>
          <p:cNvPr id="94215" name="テキスト ボックス 7"/>
          <p:cNvSpPr txBox="1">
            <a:spLocks noChangeArrowheads="1"/>
          </p:cNvSpPr>
          <p:nvPr/>
        </p:nvSpPr>
        <p:spPr bwMode="auto">
          <a:xfrm>
            <a:off x="1817871" y="1423063"/>
            <a:ext cx="5440116" cy="59356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5298" tIns="32649" rIns="65298" bIns="32649">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3400" dirty="0"/>
              <a:t>フッ化物は自然界に広く分布</a:t>
            </a:r>
          </a:p>
        </p:txBody>
      </p:sp>
      <p:sp>
        <p:nvSpPr>
          <p:cNvPr id="94216" name="テキスト ボックス 8"/>
          <p:cNvSpPr txBox="1">
            <a:spLocks noChangeArrowheads="1"/>
          </p:cNvSpPr>
          <p:nvPr/>
        </p:nvSpPr>
        <p:spPr bwMode="auto">
          <a:xfrm>
            <a:off x="302954" y="2297446"/>
            <a:ext cx="3848100" cy="229731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5298" tIns="32649" rIns="65298" bIns="32649">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900" dirty="0"/>
              <a:t>科学的調査により、むし歯予防のための水道水フロリデーションは、環境汚染に</a:t>
            </a:r>
            <a:r>
              <a:rPr lang="ja-JP" altLang="en-US" sz="2900" dirty="0" smtClean="0"/>
              <a:t>ならない。（</a:t>
            </a:r>
            <a:r>
              <a:rPr lang="en-US" altLang="ja-JP" sz="2900" dirty="0"/>
              <a:t>WHO</a:t>
            </a:r>
            <a:r>
              <a:rPr lang="ja-JP" altLang="en-US" sz="2900" dirty="0"/>
              <a:t>）</a:t>
            </a:r>
            <a:endParaRPr lang="en-US" altLang="ja-JP" sz="2900" dirty="0"/>
          </a:p>
        </p:txBody>
      </p:sp>
    </p:spTree>
    <p:extLst>
      <p:ext uri="{BB962C8B-B14F-4D97-AF65-F5344CB8AC3E}">
        <p14:creationId xmlns:p14="http://schemas.microsoft.com/office/powerpoint/2010/main" xmlns="" val="5826216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小林聖実"/>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5650211" cy="4303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テキスト ボックス 2"/>
          <p:cNvSpPr txBox="1"/>
          <p:nvPr/>
        </p:nvSpPr>
        <p:spPr>
          <a:xfrm>
            <a:off x="7023880" y="1371629"/>
            <a:ext cx="1124146" cy="896940"/>
          </a:xfrm>
          <a:prstGeom prst="rect">
            <a:avLst/>
          </a:prstGeom>
          <a:noFill/>
        </p:spPr>
        <p:txBody>
          <a:bodyPr wrap="none" lIns="65306" tIns="32653" rIns="65306" bIns="32653" rtlCol="0">
            <a:spAutoFit/>
          </a:bodyPr>
          <a:lstStyle/>
          <a:p>
            <a:pPr algn="ctr"/>
            <a:r>
              <a:rPr kumimoji="1" lang="en-US" altLang="ja-JP" dirty="0" smtClean="0"/>
              <a:t>8020</a:t>
            </a:r>
          </a:p>
          <a:p>
            <a:pPr algn="ctr"/>
            <a:r>
              <a:rPr lang="ja-JP" altLang="en-US" dirty="0"/>
              <a:t>どう</a:t>
            </a:r>
            <a:r>
              <a:rPr lang="ja-JP" altLang="en-US" dirty="0" smtClean="0"/>
              <a:t>やって</a:t>
            </a:r>
            <a:endParaRPr lang="en-US" altLang="ja-JP" dirty="0" smtClean="0"/>
          </a:p>
          <a:p>
            <a:pPr algn="ctr"/>
            <a:r>
              <a:rPr kumimoji="1" lang="ja-JP" altLang="en-US" dirty="0" smtClean="0"/>
              <a:t>実現？</a:t>
            </a:r>
            <a:endParaRPr kumimoji="1" lang="ja-JP" altLang="en-US" dirty="0"/>
          </a:p>
        </p:txBody>
      </p:sp>
      <p:sp>
        <p:nvSpPr>
          <p:cNvPr id="4" name="テキスト ボックス 3"/>
          <p:cNvSpPr txBox="1"/>
          <p:nvPr/>
        </p:nvSpPr>
        <p:spPr>
          <a:xfrm>
            <a:off x="6569570" y="291509"/>
            <a:ext cx="1725272" cy="619942"/>
          </a:xfrm>
          <a:prstGeom prst="rect">
            <a:avLst/>
          </a:prstGeom>
          <a:noFill/>
        </p:spPr>
        <p:txBody>
          <a:bodyPr wrap="none" lIns="65306" tIns="32653" rIns="65306" bIns="32653" rtlCol="0">
            <a:spAutoFit/>
          </a:bodyPr>
          <a:lstStyle/>
          <a:p>
            <a:pPr algn="ctr"/>
            <a:r>
              <a:rPr lang="ja-JP" altLang="en-US" dirty="0" smtClean="0"/>
              <a:t>生涯自分の歯で</a:t>
            </a:r>
            <a:endParaRPr lang="en-US" altLang="ja-JP" dirty="0" smtClean="0"/>
          </a:p>
          <a:p>
            <a:pPr algn="ctr"/>
            <a:r>
              <a:rPr lang="ja-JP" altLang="en-US" dirty="0" smtClean="0"/>
              <a:t>食べたい！</a:t>
            </a:r>
            <a:endParaRPr kumimoji="1" lang="ja-JP" altLang="en-US" dirty="0"/>
          </a:p>
        </p:txBody>
      </p:sp>
      <p:sp>
        <p:nvSpPr>
          <p:cNvPr id="5" name="テキスト ボックス 4"/>
          <p:cNvSpPr txBox="1"/>
          <p:nvPr/>
        </p:nvSpPr>
        <p:spPr>
          <a:xfrm>
            <a:off x="2463195" y="3657142"/>
            <a:ext cx="649658" cy="342943"/>
          </a:xfrm>
          <a:prstGeom prst="rect">
            <a:avLst/>
          </a:prstGeom>
          <a:noFill/>
        </p:spPr>
        <p:txBody>
          <a:bodyPr wrap="none" lIns="65306" tIns="32653" rIns="65306" bIns="32653" rtlCol="0">
            <a:spAutoFit/>
          </a:bodyPr>
          <a:lstStyle/>
          <a:p>
            <a:r>
              <a:rPr kumimoji="1" lang="en-US" altLang="ja-JP" dirty="0" smtClean="0">
                <a:solidFill>
                  <a:schemeClr val="bg1"/>
                </a:solidFill>
              </a:rPr>
              <a:t>12 </a:t>
            </a:r>
            <a:r>
              <a:rPr kumimoji="1" lang="ja-JP" altLang="en-US" dirty="0" smtClean="0">
                <a:solidFill>
                  <a:schemeClr val="bg1"/>
                </a:solidFill>
              </a:rPr>
              <a:t>歳</a:t>
            </a:r>
            <a:endParaRPr kumimoji="1" lang="ja-JP" altLang="en-US" dirty="0">
              <a:solidFill>
                <a:schemeClr val="bg1"/>
              </a:solidFill>
            </a:endParaRPr>
          </a:p>
        </p:txBody>
      </p:sp>
      <p:pic>
        <p:nvPicPr>
          <p:cNvPr id="51202" name="Picture 22" descr="無題"/>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15911" y="2997200"/>
            <a:ext cx="5148263" cy="386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テキスト ボックス 11"/>
          <p:cNvSpPr txBox="1"/>
          <p:nvPr/>
        </p:nvSpPr>
        <p:spPr>
          <a:xfrm>
            <a:off x="6320766" y="6102201"/>
            <a:ext cx="649658" cy="342943"/>
          </a:xfrm>
          <a:prstGeom prst="rect">
            <a:avLst/>
          </a:prstGeom>
          <a:noFill/>
        </p:spPr>
        <p:txBody>
          <a:bodyPr wrap="none" lIns="65306" tIns="32653" rIns="65306" bIns="32653" rtlCol="0">
            <a:spAutoFit/>
          </a:bodyPr>
          <a:lstStyle/>
          <a:p>
            <a:r>
              <a:rPr kumimoji="1" lang="en-US" altLang="ja-JP" dirty="0" smtClean="0">
                <a:solidFill>
                  <a:schemeClr val="bg1"/>
                </a:solidFill>
              </a:rPr>
              <a:t>80 </a:t>
            </a:r>
            <a:r>
              <a:rPr kumimoji="1" lang="ja-JP" altLang="en-US" dirty="0" smtClean="0">
                <a:solidFill>
                  <a:schemeClr val="bg1"/>
                </a:solidFill>
              </a:rPr>
              <a:t>歳</a:t>
            </a:r>
            <a:endParaRPr kumimoji="1" lang="ja-JP" altLang="en-US" dirty="0">
              <a:solidFill>
                <a:schemeClr val="bg1"/>
              </a:solidFill>
            </a:endParaRPr>
          </a:p>
        </p:txBody>
      </p:sp>
      <p:sp>
        <p:nvSpPr>
          <p:cNvPr id="6" name="テキスト ボックス 5"/>
          <p:cNvSpPr txBox="1"/>
          <p:nvPr/>
        </p:nvSpPr>
        <p:spPr>
          <a:xfrm>
            <a:off x="1138821" y="5013714"/>
            <a:ext cx="1696418" cy="619942"/>
          </a:xfrm>
          <a:prstGeom prst="rect">
            <a:avLst/>
          </a:prstGeom>
          <a:noFill/>
        </p:spPr>
        <p:txBody>
          <a:bodyPr wrap="none" lIns="65306" tIns="32653" rIns="65306" bIns="32653" rtlCol="0">
            <a:spAutoFit/>
          </a:bodyPr>
          <a:lstStyle/>
          <a:p>
            <a:pPr algn="ctr"/>
            <a:r>
              <a:rPr lang="ja-JP" altLang="en-US" dirty="0" smtClean="0"/>
              <a:t>できれば</a:t>
            </a:r>
            <a:endParaRPr lang="en-US" altLang="ja-JP" dirty="0" smtClean="0"/>
          </a:p>
          <a:p>
            <a:pPr algn="ctr"/>
            <a:r>
              <a:rPr lang="ja-JP" altLang="en-US" dirty="0" smtClean="0"/>
              <a:t>カリエスフリーで</a:t>
            </a:r>
            <a:endParaRPr kumimoji="1" lang="ja-JP" altLang="en-US" dirty="0"/>
          </a:p>
        </p:txBody>
      </p:sp>
    </p:spTree>
    <p:extLst>
      <p:ext uri="{BB962C8B-B14F-4D97-AF65-F5344CB8AC3E}">
        <p14:creationId xmlns:p14="http://schemas.microsoft.com/office/powerpoint/2010/main" xmlns="" val="36042584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二等辺三角形 4"/>
          <p:cNvSpPr>
            <a:spLocks noChangeArrowheads="1"/>
          </p:cNvSpPr>
          <p:nvPr/>
        </p:nvSpPr>
        <p:spPr bwMode="auto">
          <a:xfrm>
            <a:off x="1979613" y="1341438"/>
            <a:ext cx="5143500" cy="3714750"/>
          </a:xfrm>
          <a:prstGeom prst="triangle">
            <a:avLst>
              <a:gd name="adj" fmla="val 50000"/>
            </a:avLst>
          </a:prstGeom>
          <a:solidFill>
            <a:schemeClr val="accent1"/>
          </a:solidFill>
          <a:ln w="28575" algn="ctr">
            <a:solidFill>
              <a:srgbClr val="3333CC"/>
            </a:solidFill>
            <a:miter lim="800000"/>
            <a:headEnd/>
            <a:tailEnd/>
          </a:ln>
        </p:spPr>
        <p:txBody>
          <a:bodyPr wrap="none" lIns="91429" tIns="45715" rIns="91429" bIns="45715"/>
          <a:lstStyle>
            <a:lvl1pPr eaLnBrk="0" hangingPunct="0">
              <a:defRPr kumimoji="1">
                <a:solidFill>
                  <a:schemeClr val="tx1"/>
                </a:solidFill>
                <a:latin typeface="Tahoma" pitchFamily="34" charset="0"/>
                <a:ea typeface="ＭＳ Ｐゴシック" pitchFamily="50" charset="-128"/>
              </a:defRPr>
            </a:lvl1pPr>
            <a:lvl2pPr marL="742950" indent="-285750" eaLnBrk="0" hangingPunct="0">
              <a:defRPr kumimoji="1">
                <a:solidFill>
                  <a:schemeClr val="tx1"/>
                </a:solidFill>
                <a:latin typeface="Tahoma" pitchFamily="34" charset="0"/>
                <a:ea typeface="ＭＳ Ｐゴシック" pitchFamily="50" charset="-128"/>
              </a:defRPr>
            </a:lvl2pPr>
            <a:lvl3pPr marL="1143000" indent="-228600" eaLnBrk="0" hangingPunct="0">
              <a:defRPr kumimoji="1">
                <a:solidFill>
                  <a:schemeClr val="tx1"/>
                </a:solidFill>
                <a:latin typeface="Tahoma" pitchFamily="34" charset="0"/>
                <a:ea typeface="ＭＳ Ｐゴシック" pitchFamily="50" charset="-128"/>
              </a:defRPr>
            </a:lvl3pPr>
            <a:lvl4pPr marL="1600200" indent="-228600" eaLnBrk="0" hangingPunct="0">
              <a:defRPr kumimoji="1">
                <a:solidFill>
                  <a:schemeClr val="tx1"/>
                </a:solidFill>
                <a:latin typeface="Tahoma" pitchFamily="34" charset="0"/>
                <a:ea typeface="ＭＳ Ｐゴシック" pitchFamily="50" charset="-128"/>
              </a:defRPr>
            </a:lvl4pPr>
            <a:lvl5pPr marL="2057400" indent="-228600" eaLnBrk="0" hangingPunct="0">
              <a:defRPr kumimoji="1">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9pPr>
          </a:lstStyle>
          <a:p>
            <a:pPr algn="ctr" eaLnBrk="1" hangingPunct="1"/>
            <a:endParaRPr lang="ja-JP" altLang="en-US" sz="2800" dirty="0">
              <a:solidFill>
                <a:schemeClr val="bg1"/>
              </a:solidFill>
            </a:endParaRPr>
          </a:p>
        </p:txBody>
      </p:sp>
      <p:sp>
        <p:nvSpPr>
          <p:cNvPr id="3075" name="テキスト ボックス 5"/>
          <p:cNvSpPr txBox="1">
            <a:spLocks noChangeArrowheads="1"/>
          </p:cNvSpPr>
          <p:nvPr/>
        </p:nvSpPr>
        <p:spPr bwMode="auto">
          <a:xfrm>
            <a:off x="3226594" y="394378"/>
            <a:ext cx="26987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defRPr kumimoji="1">
                <a:solidFill>
                  <a:schemeClr val="tx1"/>
                </a:solidFill>
                <a:latin typeface="Tahoma" pitchFamily="34" charset="0"/>
                <a:ea typeface="ＭＳ Ｐゴシック" pitchFamily="50" charset="-128"/>
              </a:defRPr>
            </a:lvl1pPr>
            <a:lvl2pPr marL="742950" indent="-285750" eaLnBrk="0" hangingPunct="0">
              <a:defRPr kumimoji="1">
                <a:solidFill>
                  <a:schemeClr val="tx1"/>
                </a:solidFill>
                <a:latin typeface="Tahoma" pitchFamily="34" charset="0"/>
                <a:ea typeface="ＭＳ Ｐゴシック" pitchFamily="50" charset="-128"/>
              </a:defRPr>
            </a:lvl2pPr>
            <a:lvl3pPr marL="1143000" indent="-228600" eaLnBrk="0" hangingPunct="0">
              <a:defRPr kumimoji="1">
                <a:solidFill>
                  <a:schemeClr val="tx1"/>
                </a:solidFill>
                <a:latin typeface="Tahoma" pitchFamily="34" charset="0"/>
                <a:ea typeface="ＭＳ Ｐゴシック" pitchFamily="50" charset="-128"/>
              </a:defRPr>
            </a:lvl3pPr>
            <a:lvl4pPr marL="1600200" indent="-228600" eaLnBrk="0" hangingPunct="0">
              <a:defRPr kumimoji="1">
                <a:solidFill>
                  <a:schemeClr val="tx1"/>
                </a:solidFill>
                <a:latin typeface="Tahoma" pitchFamily="34" charset="0"/>
                <a:ea typeface="ＭＳ Ｐゴシック" pitchFamily="50" charset="-128"/>
              </a:defRPr>
            </a:lvl4pPr>
            <a:lvl5pPr marL="2057400" indent="-228600" eaLnBrk="0" hangingPunct="0">
              <a:defRPr kumimoji="1">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9pPr>
          </a:lstStyle>
          <a:p>
            <a:pPr algn="ctr" eaLnBrk="1" hangingPunct="1"/>
            <a:r>
              <a:rPr lang="ja-JP" altLang="en-US" sz="4000" dirty="0"/>
              <a:t>自然に学び</a:t>
            </a:r>
          </a:p>
        </p:txBody>
      </p:sp>
      <p:sp>
        <p:nvSpPr>
          <p:cNvPr id="3076" name="テキスト ボックス 6"/>
          <p:cNvSpPr txBox="1">
            <a:spLocks noChangeArrowheads="1"/>
          </p:cNvSpPr>
          <p:nvPr/>
        </p:nvSpPr>
        <p:spPr bwMode="auto">
          <a:xfrm>
            <a:off x="6686082" y="2760354"/>
            <a:ext cx="2343888" cy="2554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defRPr kumimoji="1">
                <a:solidFill>
                  <a:schemeClr val="tx1"/>
                </a:solidFill>
                <a:latin typeface="Tahoma" pitchFamily="34" charset="0"/>
                <a:ea typeface="ＭＳ Ｐゴシック" pitchFamily="50" charset="-128"/>
              </a:defRPr>
            </a:lvl1pPr>
            <a:lvl2pPr marL="742950" indent="-285750" eaLnBrk="0" hangingPunct="0">
              <a:defRPr kumimoji="1">
                <a:solidFill>
                  <a:schemeClr val="tx1"/>
                </a:solidFill>
                <a:latin typeface="Tahoma" pitchFamily="34" charset="0"/>
                <a:ea typeface="ＭＳ Ｐゴシック" pitchFamily="50" charset="-128"/>
              </a:defRPr>
            </a:lvl2pPr>
            <a:lvl3pPr marL="1143000" indent="-228600" eaLnBrk="0" hangingPunct="0">
              <a:defRPr kumimoji="1">
                <a:solidFill>
                  <a:schemeClr val="tx1"/>
                </a:solidFill>
                <a:latin typeface="Tahoma" pitchFamily="34" charset="0"/>
                <a:ea typeface="ＭＳ Ｐゴシック" pitchFamily="50" charset="-128"/>
              </a:defRPr>
            </a:lvl3pPr>
            <a:lvl4pPr marL="1600200" indent="-228600" eaLnBrk="0" hangingPunct="0">
              <a:defRPr kumimoji="1">
                <a:solidFill>
                  <a:schemeClr val="tx1"/>
                </a:solidFill>
                <a:latin typeface="Tahoma" pitchFamily="34" charset="0"/>
                <a:ea typeface="ＭＳ Ｐゴシック" pitchFamily="50" charset="-128"/>
              </a:defRPr>
            </a:lvl4pPr>
            <a:lvl5pPr marL="2057400" indent="-228600" eaLnBrk="0" hangingPunct="0">
              <a:defRPr kumimoji="1">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9pPr>
          </a:lstStyle>
          <a:p>
            <a:pPr algn="ctr" eaLnBrk="1" hangingPunct="1"/>
            <a:r>
              <a:rPr lang="en-US" altLang="ja-JP" sz="3200" dirty="0" smtClean="0"/>
              <a:t>WHO</a:t>
            </a:r>
            <a:r>
              <a:rPr lang="ja-JP" altLang="en-US" sz="3200" dirty="0" smtClean="0"/>
              <a:t>を含む</a:t>
            </a:r>
            <a:endParaRPr lang="en-US" altLang="ja-JP" sz="3200" dirty="0" smtClean="0"/>
          </a:p>
          <a:p>
            <a:pPr algn="ctr" eaLnBrk="1" hangingPunct="1"/>
            <a:r>
              <a:rPr lang="en-US" altLang="ja-JP" sz="3200" dirty="0" smtClean="0"/>
              <a:t>150</a:t>
            </a:r>
            <a:r>
              <a:rPr lang="ja-JP" altLang="en-US" sz="3200" dirty="0" smtClean="0"/>
              <a:t>を超える</a:t>
            </a:r>
            <a:endParaRPr lang="en-US" altLang="ja-JP" sz="3200" dirty="0" smtClean="0"/>
          </a:p>
          <a:p>
            <a:pPr algn="ctr" eaLnBrk="1" hangingPunct="1"/>
            <a:r>
              <a:rPr lang="ja-JP" altLang="en-US" sz="3200" dirty="0" smtClean="0"/>
              <a:t>医学保健</a:t>
            </a:r>
            <a:endParaRPr lang="en-US" altLang="ja-JP" sz="3200" dirty="0" smtClean="0"/>
          </a:p>
          <a:p>
            <a:pPr algn="ctr" eaLnBrk="1" hangingPunct="1"/>
            <a:r>
              <a:rPr lang="ja-JP" altLang="en-US" sz="3200" dirty="0" smtClean="0"/>
              <a:t>専門</a:t>
            </a:r>
            <a:r>
              <a:rPr lang="ja-JP" altLang="en-US" sz="3200" dirty="0"/>
              <a:t>機関</a:t>
            </a:r>
            <a:endParaRPr lang="en-US" altLang="ja-JP" sz="3200" dirty="0"/>
          </a:p>
          <a:p>
            <a:pPr algn="ctr" eaLnBrk="1" hangingPunct="1"/>
            <a:r>
              <a:rPr lang="ja-JP" altLang="en-US" sz="3200" dirty="0"/>
              <a:t>の推奨</a:t>
            </a:r>
            <a:endParaRPr lang="en-US" altLang="ja-JP" sz="3200" dirty="0"/>
          </a:p>
        </p:txBody>
      </p:sp>
      <p:sp>
        <p:nvSpPr>
          <p:cNvPr id="3077" name="テキスト ボックス 7"/>
          <p:cNvSpPr txBox="1">
            <a:spLocks noChangeArrowheads="1"/>
          </p:cNvSpPr>
          <p:nvPr/>
        </p:nvSpPr>
        <p:spPr bwMode="auto">
          <a:xfrm>
            <a:off x="733655" y="3789040"/>
            <a:ext cx="877141" cy="92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defRPr kumimoji="1">
                <a:solidFill>
                  <a:schemeClr val="tx1"/>
                </a:solidFill>
                <a:latin typeface="Tahoma" pitchFamily="34" charset="0"/>
                <a:ea typeface="ＭＳ Ｐゴシック" pitchFamily="50" charset="-128"/>
              </a:defRPr>
            </a:lvl1pPr>
            <a:lvl2pPr marL="742950" indent="-285750" eaLnBrk="0" hangingPunct="0">
              <a:defRPr kumimoji="1">
                <a:solidFill>
                  <a:schemeClr val="tx1"/>
                </a:solidFill>
                <a:latin typeface="Tahoma" pitchFamily="34" charset="0"/>
                <a:ea typeface="ＭＳ Ｐゴシック" pitchFamily="50" charset="-128"/>
              </a:defRPr>
            </a:lvl2pPr>
            <a:lvl3pPr marL="1143000" indent="-228600" eaLnBrk="0" hangingPunct="0">
              <a:defRPr kumimoji="1">
                <a:solidFill>
                  <a:schemeClr val="tx1"/>
                </a:solidFill>
                <a:latin typeface="Tahoma" pitchFamily="34" charset="0"/>
                <a:ea typeface="ＭＳ Ｐゴシック" pitchFamily="50" charset="-128"/>
              </a:defRPr>
            </a:lvl3pPr>
            <a:lvl4pPr marL="1600200" indent="-228600" eaLnBrk="0" hangingPunct="0">
              <a:defRPr kumimoji="1">
                <a:solidFill>
                  <a:schemeClr val="tx1"/>
                </a:solidFill>
                <a:latin typeface="Tahoma" pitchFamily="34" charset="0"/>
                <a:ea typeface="ＭＳ Ｐゴシック" pitchFamily="50" charset="-128"/>
              </a:defRPr>
            </a:lvl4pPr>
            <a:lvl5pPr marL="2057400" indent="-228600" eaLnBrk="0" hangingPunct="0">
              <a:defRPr kumimoji="1">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9pPr>
          </a:lstStyle>
          <a:p>
            <a:pPr algn="ctr" eaLnBrk="1" hangingPunct="1"/>
            <a:r>
              <a:rPr lang="ja-JP" altLang="en-US" dirty="0"/>
              <a:t>長期間</a:t>
            </a:r>
            <a:endParaRPr lang="en-US" altLang="ja-JP" dirty="0"/>
          </a:p>
          <a:p>
            <a:pPr algn="ctr" eaLnBrk="1" hangingPunct="1"/>
            <a:r>
              <a:rPr lang="ja-JP" altLang="en-US" dirty="0"/>
              <a:t>広範囲</a:t>
            </a:r>
            <a:endParaRPr lang="en-US" altLang="ja-JP" dirty="0"/>
          </a:p>
          <a:p>
            <a:pPr algn="ctr" eaLnBrk="1" hangingPunct="1"/>
            <a:r>
              <a:rPr lang="ja-JP" altLang="en-US" dirty="0" smtClean="0"/>
              <a:t>の実績</a:t>
            </a:r>
            <a:endParaRPr lang="ja-JP" altLang="en-US" dirty="0"/>
          </a:p>
        </p:txBody>
      </p:sp>
      <p:sp>
        <p:nvSpPr>
          <p:cNvPr id="3078" name="テキスト ボックス 5"/>
          <p:cNvSpPr txBox="1">
            <a:spLocks noChangeArrowheads="1"/>
          </p:cNvSpPr>
          <p:nvPr/>
        </p:nvSpPr>
        <p:spPr bwMode="auto">
          <a:xfrm>
            <a:off x="679940" y="5916953"/>
            <a:ext cx="7792060" cy="586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defRPr kumimoji="1">
                <a:solidFill>
                  <a:schemeClr val="tx1"/>
                </a:solidFill>
                <a:latin typeface="Tahoma" pitchFamily="34" charset="0"/>
                <a:ea typeface="ＭＳ Ｐゴシック" pitchFamily="50" charset="-128"/>
              </a:defRPr>
            </a:lvl1pPr>
            <a:lvl2pPr marL="742950" indent="-285750" eaLnBrk="0" hangingPunct="0">
              <a:defRPr kumimoji="1">
                <a:solidFill>
                  <a:schemeClr val="tx1"/>
                </a:solidFill>
                <a:latin typeface="Tahoma" pitchFamily="34" charset="0"/>
                <a:ea typeface="ＭＳ Ｐゴシック" pitchFamily="50" charset="-128"/>
              </a:defRPr>
            </a:lvl2pPr>
            <a:lvl3pPr marL="1143000" indent="-228600" eaLnBrk="0" hangingPunct="0">
              <a:defRPr kumimoji="1">
                <a:solidFill>
                  <a:schemeClr val="tx1"/>
                </a:solidFill>
                <a:latin typeface="Tahoma" pitchFamily="34" charset="0"/>
                <a:ea typeface="ＭＳ Ｐゴシック" pitchFamily="50" charset="-128"/>
              </a:defRPr>
            </a:lvl3pPr>
            <a:lvl4pPr marL="1600200" indent="-228600" eaLnBrk="0" hangingPunct="0">
              <a:defRPr kumimoji="1">
                <a:solidFill>
                  <a:schemeClr val="tx1"/>
                </a:solidFill>
                <a:latin typeface="Tahoma" pitchFamily="34" charset="0"/>
                <a:ea typeface="ＭＳ Ｐゴシック" pitchFamily="50" charset="-128"/>
              </a:defRPr>
            </a:lvl4pPr>
            <a:lvl5pPr marL="2057400" indent="-228600" eaLnBrk="0" hangingPunct="0">
              <a:defRPr kumimoji="1">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9pPr>
          </a:lstStyle>
          <a:p>
            <a:pPr algn="ctr" eaLnBrk="1" hangingPunct="1"/>
            <a:r>
              <a:rPr lang="ja-JP" altLang="en-US" sz="3200" dirty="0" smtClean="0"/>
              <a:t>ﾌﾛﾘﾃﾞｰｼｮﾝの科学が高い信頼性を持つ根拠</a:t>
            </a:r>
            <a:endParaRPr lang="ja-JP" altLang="en-US" sz="3200" dirty="0"/>
          </a:p>
        </p:txBody>
      </p:sp>
      <p:sp>
        <p:nvSpPr>
          <p:cNvPr id="3079" name="テキスト ボックス 6"/>
          <p:cNvSpPr txBox="1">
            <a:spLocks noChangeArrowheads="1"/>
          </p:cNvSpPr>
          <p:nvPr/>
        </p:nvSpPr>
        <p:spPr bwMode="auto">
          <a:xfrm>
            <a:off x="3103462" y="3357563"/>
            <a:ext cx="2945015" cy="156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defRPr kumimoji="1">
                <a:solidFill>
                  <a:schemeClr val="tx1"/>
                </a:solidFill>
                <a:latin typeface="Tahoma" pitchFamily="34" charset="0"/>
                <a:ea typeface="ＭＳ Ｐゴシック" pitchFamily="50" charset="-128"/>
              </a:defRPr>
            </a:lvl1pPr>
            <a:lvl2pPr marL="742950" indent="-285750" eaLnBrk="0" hangingPunct="0">
              <a:defRPr kumimoji="1">
                <a:solidFill>
                  <a:schemeClr val="tx1"/>
                </a:solidFill>
                <a:latin typeface="Tahoma" pitchFamily="34" charset="0"/>
                <a:ea typeface="ＭＳ Ｐゴシック" pitchFamily="50" charset="-128"/>
              </a:defRPr>
            </a:lvl2pPr>
            <a:lvl3pPr marL="1143000" indent="-228600" eaLnBrk="0" hangingPunct="0">
              <a:defRPr kumimoji="1">
                <a:solidFill>
                  <a:schemeClr val="tx1"/>
                </a:solidFill>
                <a:latin typeface="Tahoma" pitchFamily="34" charset="0"/>
                <a:ea typeface="ＭＳ Ｐゴシック" pitchFamily="50" charset="-128"/>
              </a:defRPr>
            </a:lvl3pPr>
            <a:lvl4pPr marL="1600200" indent="-228600" eaLnBrk="0" hangingPunct="0">
              <a:defRPr kumimoji="1">
                <a:solidFill>
                  <a:schemeClr val="tx1"/>
                </a:solidFill>
                <a:latin typeface="Tahoma" pitchFamily="34" charset="0"/>
                <a:ea typeface="ＭＳ Ｐゴシック" pitchFamily="50" charset="-128"/>
              </a:defRPr>
            </a:lvl4pPr>
            <a:lvl5pPr marL="2057400" indent="-228600" eaLnBrk="0" hangingPunct="0">
              <a:defRPr kumimoji="1">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Tahoma" pitchFamily="34" charset="0"/>
                <a:ea typeface="ＭＳ Ｐゴシック" pitchFamily="50" charset="-128"/>
              </a:defRPr>
            </a:lvl9pPr>
          </a:lstStyle>
          <a:p>
            <a:pPr algn="ctr" eaLnBrk="1" hangingPunct="1"/>
            <a:r>
              <a:rPr lang="ja-JP" altLang="en-US" sz="3200" dirty="0">
                <a:solidFill>
                  <a:schemeClr val="bg1"/>
                </a:solidFill>
              </a:rPr>
              <a:t>フロリデーション</a:t>
            </a:r>
            <a:endParaRPr lang="en-US" altLang="ja-JP" sz="3200" dirty="0">
              <a:solidFill>
                <a:schemeClr val="bg1"/>
              </a:solidFill>
            </a:endParaRPr>
          </a:p>
          <a:p>
            <a:pPr algn="ctr" eaLnBrk="1" hangingPunct="1"/>
            <a:r>
              <a:rPr lang="ja-JP" altLang="en-US" sz="3200" dirty="0">
                <a:solidFill>
                  <a:schemeClr val="bg1"/>
                </a:solidFill>
              </a:rPr>
              <a:t>の</a:t>
            </a:r>
            <a:endParaRPr lang="en-US" altLang="ja-JP" sz="3200" dirty="0">
              <a:solidFill>
                <a:schemeClr val="bg1"/>
              </a:solidFill>
            </a:endParaRPr>
          </a:p>
          <a:p>
            <a:pPr algn="ctr" eaLnBrk="1" hangingPunct="1"/>
            <a:r>
              <a:rPr lang="ja-JP" altLang="en-US" sz="3200" dirty="0">
                <a:solidFill>
                  <a:schemeClr val="bg1"/>
                </a:solidFill>
              </a:rPr>
              <a:t>正しい科学</a:t>
            </a:r>
          </a:p>
        </p:txBody>
      </p:sp>
    </p:spTree>
    <p:extLst>
      <p:ext uri="{BB962C8B-B14F-4D97-AF65-F5344CB8AC3E}">
        <p14:creationId xmlns:p14="http://schemas.microsoft.com/office/powerpoint/2010/main" xmlns="" val="965693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2954" y="240075"/>
            <a:ext cx="2684833" cy="35468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テキスト ボックス 8"/>
          <p:cNvSpPr txBox="1"/>
          <p:nvPr/>
        </p:nvSpPr>
        <p:spPr>
          <a:xfrm>
            <a:off x="4755228" y="445812"/>
            <a:ext cx="2140451" cy="619942"/>
          </a:xfrm>
          <a:prstGeom prst="rect">
            <a:avLst/>
          </a:prstGeom>
          <a:noFill/>
        </p:spPr>
        <p:txBody>
          <a:bodyPr wrap="none" lIns="65306" tIns="32653" rIns="65306" bIns="32653" rtlCol="0">
            <a:spAutoFit/>
          </a:bodyPr>
          <a:lstStyle/>
          <a:p>
            <a:pPr algn="ctr"/>
            <a:r>
              <a:rPr kumimoji="1" lang="ja-JP" altLang="en-US" dirty="0" smtClean="0"/>
              <a:t>「水道水ﾌﾛﾘﾃﾞｰｼｮﾝ」</a:t>
            </a:r>
            <a:endParaRPr kumimoji="1" lang="en-US" altLang="ja-JP" dirty="0" smtClean="0"/>
          </a:p>
          <a:p>
            <a:pPr algn="ctr"/>
            <a:r>
              <a:rPr lang="en-US" altLang="ja-JP" dirty="0" smtClean="0"/>
              <a:t>( 2013 )</a:t>
            </a:r>
            <a:endParaRPr kumimoji="1" lang="en-US" altLang="ja-JP" dirty="0" smtClean="0"/>
          </a:p>
        </p:txBody>
      </p:sp>
      <p:sp>
        <p:nvSpPr>
          <p:cNvPr id="11" name="テキスト ボックス 10"/>
          <p:cNvSpPr txBox="1"/>
          <p:nvPr/>
        </p:nvSpPr>
        <p:spPr>
          <a:xfrm>
            <a:off x="3234709" y="1680235"/>
            <a:ext cx="5700720" cy="5028841"/>
          </a:xfrm>
          <a:prstGeom prst="rect">
            <a:avLst/>
          </a:prstGeom>
          <a:solidFill>
            <a:schemeClr val="bg1"/>
          </a:solidFill>
          <a:ln w="38100">
            <a:solidFill>
              <a:srgbClr val="7030A0"/>
            </a:solidFill>
          </a:ln>
        </p:spPr>
        <p:txBody>
          <a:bodyPr wrap="none" lIns="65306" tIns="32653" rIns="65306" bIns="32653" rtlCol="0">
            <a:spAutoFit/>
          </a:bodyPr>
          <a:lstStyle/>
          <a:p>
            <a:pPr>
              <a:lnSpc>
                <a:spcPts val="4285"/>
              </a:lnSpc>
            </a:pPr>
            <a:r>
              <a:rPr lang="ja-JP" altLang="en-US" sz="2300" dirty="0"/>
              <a:t>第</a:t>
            </a:r>
            <a:r>
              <a:rPr lang="en-US" altLang="ja-JP" sz="2300" dirty="0"/>
              <a:t>1</a:t>
            </a:r>
            <a:r>
              <a:rPr lang="ja-JP" altLang="en-US" sz="2300" dirty="0"/>
              <a:t>章　歯の健康づくりとフッ化物</a:t>
            </a:r>
            <a:endParaRPr lang="en-US" altLang="ja-JP" sz="2300" dirty="0"/>
          </a:p>
          <a:p>
            <a:pPr>
              <a:lnSpc>
                <a:spcPts val="4285"/>
              </a:lnSpc>
            </a:pPr>
            <a:r>
              <a:rPr lang="ja-JP" altLang="en-US" sz="2300" dirty="0"/>
              <a:t>第</a:t>
            </a:r>
            <a:r>
              <a:rPr lang="en-US" altLang="ja-JP" sz="2300" dirty="0"/>
              <a:t>2</a:t>
            </a:r>
            <a:r>
              <a:rPr lang="ja-JP" altLang="en-US" sz="2300" dirty="0"/>
              <a:t>章　水道水ﾌﾛﾘﾃﾞｰｼｮﾝとは何か</a:t>
            </a:r>
            <a:endParaRPr lang="en-US" altLang="ja-JP" sz="2300" dirty="0"/>
          </a:p>
          <a:p>
            <a:pPr>
              <a:lnSpc>
                <a:spcPts val="4285"/>
              </a:lnSpc>
            </a:pPr>
            <a:r>
              <a:rPr lang="ja-JP" altLang="en-US" sz="2300" dirty="0"/>
              <a:t>第３章　水道水</a:t>
            </a:r>
            <a:r>
              <a:rPr lang="ja-JP" altLang="en-US" sz="2300" dirty="0"/>
              <a:t>ﾌﾛﾘﾃﾞｰｼｮﾝ</a:t>
            </a:r>
            <a:r>
              <a:rPr lang="ja-JP" altLang="en-US" sz="2300" dirty="0"/>
              <a:t>の歴史</a:t>
            </a:r>
            <a:endParaRPr lang="en-US" altLang="ja-JP" sz="2300" dirty="0"/>
          </a:p>
          <a:p>
            <a:pPr>
              <a:lnSpc>
                <a:spcPts val="4285"/>
              </a:lnSpc>
            </a:pPr>
            <a:r>
              <a:rPr lang="ja-JP" altLang="en-US" sz="2300" dirty="0"/>
              <a:t>第４章　水道水ﾌﾛﾘﾃﾞｰｼｮﾝの有効性</a:t>
            </a:r>
            <a:endParaRPr lang="en-US" altLang="ja-JP" sz="2300" dirty="0"/>
          </a:p>
          <a:p>
            <a:pPr>
              <a:lnSpc>
                <a:spcPts val="4285"/>
              </a:lnSpc>
            </a:pPr>
            <a:r>
              <a:rPr lang="ja-JP" altLang="en-US" sz="2300" dirty="0"/>
              <a:t>第</a:t>
            </a:r>
            <a:r>
              <a:rPr lang="en-US" altLang="ja-JP" sz="2300" dirty="0"/>
              <a:t>5</a:t>
            </a:r>
            <a:r>
              <a:rPr lang="ja-JP" altLang="en-US" sz="2300" dirty="0"/>
              <a:t>章</a:t>
            </a:r>
            <a:r>
              <a:rPr lang="ja-JP" altLang="en-US" sz="2300" dirty="0"/>
              <a:t>　水道水ﾌﾛﾘﾃﾞｰｼｮﾝ</a:t>
            </a:r>
            <a:r>
              <a:rPr lang="ja-JP" altLang="en-US" sz="2300" dirty="0"/>
              <a:t>の安全性</a:t>
            </a:r>
            <a:endParaRPr lang="en-US" altLang="ja-JP" sz="2300" dirty="0"/>
          </a:p>
          <a:p>
            <a:pPr>
              <a:lnSpc>
                <a:spcPts val="4285"/>
              </a:lnSpc>
            </a:pPr>
            <a:r>
              <a:rPr lang="ja-JP" altLang="en-US" sz="2300" dirty="0"/>
              <a:t>第</a:t>
            </a:r>
            <a:r>
              <a:rPr lang="en-US" altLang="ja-JP" sz="2300" dirty="0"/>
              <a:t>6</a:t>
            </a:r>
            <a:r>
              <a:rPr lang="ja-JP" altLang="en-US" sz="2300" dirty="0"/>
              <a:t>章</a:t>
            </a:r>
            <a:r>
              <a:rPr lang="ja-JP" altLang="en-US" sz="2300" dirty="0"/>
              <a:t>　水道水ﾌﾛﾘﾃﾞｰｼｮﾝ</a:t>
            </a:r>
            <a:r>
              <a:rPr lang="ja-JP" altLang="en-US" sz="2300" dirty="0"/>
              <a:t>の技術</a:t>
            </a:r>
            <a:endParaRPr lang="en-US" altLang="ja-JP" sz="2300" dirty="0"/>
          </a:p>
          <a:p>
            <a:pPr>
              <a:lnSpc>
                <a:spcPts val="4285"/>
              </a:lnSpc>
            </a:pPr>
            <a:r>
              <a:rPr lang="ja-JP" altLang="en-US" sz="2300" dirty="0"/>
              <a:t>第</a:t>
            </a:r>
            <a:r>
              <a:rPr lang="en-US" altLang="ja-JP" sz="2300" dirty="0"/>
              <a:t>7</a:t>
            </a:r>
            <a:r>
              <a:rPr lang="ja-JP" altLang="en-US" sz="2300" dirty="0"/>
              <a:t>章</a:t>
            </a:r>
            <a:r>
              <a:rPr lang="ja-JP" altLang="en-US" sz="2300" dirty="0"/>
              <a:t>　世界の</a:t>
            </a:r>
            <a:r>
              <a:rPr lang="ja-JP" altLang="en-US" sz="2300" dirty="0"/>
              <a:t>水道</a:t>
            </a:r>
            <a:r>
              <a:rPr lang="ja-JP" altLang="en-US" sz="2300" dirty="0"/>
              <a:t>水ﾌﾛﾘﾃﾞｰｼｮﾝ</a:t>
            </a:r>
            <a:r>
              <a:rPr lang="ja-JP" altLang="en-US" sz="2300" dirty="0"/>
              <a:t>の普及状況</a:t>
            </a:r>
            <a:endParaRPr lang="en-US" altLang="ja-JP" sz="2300" dirty="0"/>
          </a:p>
          <a:p>
            <a:pPr>
              <a:lnSpc>
                <a:spcPts val="4285"/>
              </a:lnSpc>
            </a:pPr>
            <a:r>
              <a:rPr lang="ja-JP" altLang="en-US" sz="2300" dirty="0"/>
              <a:t>第</a:t>
            </a:r>
            <a:r>
              <a:rPr lang="en-US" altLang="ja-JP" sz="2300" dirty="0"/>
              <a:t>8</a:t>
            </a:r>
            <a:r>
              <a:rPr lang="ja-JP" altLang="en-US" sz="2300" dirty="0"/>
              <a:t>章</a:t>
            </a:r>
            <a:r>
              <a:rPr lang="ja-JP" altLang="en-US" sz="2300" dirty="0"/>
              <a:t>　</a:t>
            </a:r>
            <a:r>
              <a:rPr lang="ja-JP" altLang="en-US" sz="2300" dirty="0"/>
              <a:t>日本における水道</a:t>
            </a:r>
            <a:r>
              <a:rPr lang="ja-JP" altLang="en-US" sz="2300" dirty="0"/>
              <a:t>水</a:t>
            </a:r>
            <a:r>
              <a:rPr lang="ja-JP" altLang="en-US" sz="2300" dirty="0"/>
              <a:t>ﾌﾛﾘﾃﾞｰｼｮﾝ</a:t>
            </a:r>
            <a:endParaRPr lang="en-US" altLang="ja-JP" sz="2300" dirty="0"/>
          </a:p>
          <a:p>
            <a:pPr>
              <a:lnSpc>
                <a:spcPts val="4285"/>
              </a:lnSpc>
            </a:pPr>
            <a:r>
              <a:rPr lang="ja-JP" altLang="en-US" sz="2300" dirty="0"/>
              <a:t>第</a:t>
            </a:r>
            <a:r>
              <a:rPr lang="en-US" altLang="ja-JP" sz="2300" dirty="0"/>
              <a:t>9</a:t>
            </a:r>
            <a:r>
              <a:rPr lang="ja-JP" altLang="en-US" sz="2300" dirty="0"/>
              <a:t>章</a:t>
            </a:r>
            <a:r>
              <a:rPr lang="ja-JP" altLang="en-US" sz="2300" dirty="0"/>
              <a:t>　</a:t>
            </a:r>
            <a:r>
              <a:rPr lang="ja-JP" altLang="en-US" sz="2300" dirty="0"/>
              <a:t>健康社会と水道</a:t>
            </a:r>
            <a:r>
              <a:rPr lang="ja-JP" altLang="en-US" sz="2300" dirty="0"/>
              <a:t>水</a:t>
            </a:r>
            <a:r>
              <a:rPr lang="ja-JP" altLang="en-US" sz="2300" dirty="0"/>
              <a:t>ﾌﾛﾘﾃﾞｰｼｮﾝ</a:t>
            </a:r>
            <a:endParaRPr lang="ja-JP" altLang="en-US" sz="2300" dirty="0"/>
          </a:p>
        </p:txBody>
      </p:sp>
    </p:spTree>
    <p:extLst>
      <p:ext uri="{BB962C8B-B14F-4D97-AF65-F5344CB8AC3E}">
        <p14:creationId xmlns:p14="http://schemas.microsoft.com/office/powerpoint/2010/main" xmlns="" val="3639454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1334339" y="170787"/>
            <a:ext cx="6713818" cy="1774104"/>
          </a:xfrm>
          <a:prstGeom prst="rect">
            <a:avLst/>
          </a:prstGeom>
          <a:solidFill>
            <a:schemeClr val="bg1"/>
          </a:solidFill>
          <a:ln>
            <a:noFill/>
          </a:ln>
          <a:effectLst/>
        </p:spPr>
        <p:txBody>
          <a:bodyPr vert="horz" wrap="none" lIns="65306" tIns="32653" rIns="65306" bIns="32653" numCol="1" anchor="ctr" anchorCtr="0" compatLnSpc="1">
            <a:prstTxWarp prst="textNoShape">
              <a:avLst/>
            </a:prstTxWarp>
            <a:spAutoFit/>
          </a:bodyPr>
          <a:lstStyle/>
          <a:p>
            <a:pPr algn="ctr" defTabSz="653064" fontAlgn="base">
              <a:spcBef>
                <a:spcPct val="0"/>
              </a:spcBef>
              <a:spcAft>
                <a:spcPct val="0"/>
              </a:spcAft>
            </a:pPr>
            <a:r>
              <a:rPr lang="ja-JP" altLang="en-US" sz="2600" dirty="0">
                <a:latin typeface="Arial" pitchFamily="34" charset="0"/>
                <a:ea typeface="ＭＳ Ｐゴシック" pitchFamily="50" charset="-128"/>
                <a:cs typeface="ＭＳ Ｐゴシック" pitchFamily="50" charset="-128"/>
              </a:rPr>
              <a:t>「集団フッ素洗口・塗布の中止を求める意見書</a:t>
            </a:r>
            <a:r>
              <a:rPr lang="ja-JP" altLang="en-US" sz="2600" dirty="0">
                <a:latin typeface="Arial" pitchFamily="34" charset="0"/>
                <a:ea typeface="ＭＳ Ｐゴシック" pitchFamily="50" charset="-128"/>
                <a:cs typeface="ＭＳ Ｐゴシック" pitchFamily="50" charset="-128"/>
              </a:rPr>
              <a:t>」</a:t>
            </a:r>
            <a:endParaRPr lang="en-US" altLang="ja-JP" sz="2600" dirty="0">
              <a:latin typeface="Arial" pitchFamily="34" charset="0"/>
              <a:ea typeface="ＭＳ Ｐゴシック" pitchFamily="50" charset="-128"/>
              <a:cs typeface="ＭＳ Ｐゴシック" pitchFamily="50" charset="-128"/>
            </a:endParaRPr>
          </a:p>
          <a:p>
            <a:pPr algn="ctr" defTabSz="653064" fontAlgn="base">
              <a:spcBef>
                <a:spcPct val="0"/>
              </a:spcBef>
              <a:spcAft>
                <a:spcPct val="0"/>
              </a:spcAft>
            </a:pPr>
            <a:r>
              <a:rPr lang="ja-JP" altLang="en-US" sz="2300" dirty="0">
                <a:latin typeface="Arial" pitchFamily="34" charset="0"/>
                <a:ea typeface="ＭＳ Ｐゴシック" pitchFamily="50" charset="-128"/>
                <a:cs typeface="ＭＳ Ｐゴシック" pitchFamily="50" charset="-128"/>
              </a:rPr>
              <a:t>（日本弁護士連合会、平成</a:t>
            </a:r>
            <a:r>
              <a:rPr lang="en-US" altLang="ja-JP" sz="2300" dirty="0">
                <a:latin typeface="Arial" pitchFamily="34" charset="0"/>
                <a:ea typeface="ＭＳ Ｐゴシック" pitchFamily="50" charset="-128"/>
                <a:cs typeface="ＭＳ Ｐゴシック" pitchFamily="50" charset="-128"/>
              </a:rPr>
              <a:t>23</a:t>
            </a:r>
            <a:r>
              <a:rPr lang="ja-JP" altLang="en-US" sz="2300" dirty="0">
                <a:latin typeface="Arial" pitchFamily="34" charset="0"/>
                <a:ea typeface="ＭＳ Ｐゴシック" pitchFamily="50" charset="-128"/>
                <a:cs typeface="ＭＳ Ｐゴシック" pitchFamily="50" charset="-128"/>
              </a:rPr>
              <a:t>年１月</a:t>
            </a:r>
            <a:r>
              <a:rPr lang="en-US" altLang="ja-JP" sz="2300" dirty="0">
                <a:latin typeface="Arial" pitchFamily="34" charset="0"/>
                <a:ea typeface="ＭＳ Ｐゴシック" pitchFamily="50" charset="-128"/>
                <a:cs typeface="ＭＳ Ｐゴシック" pitchFamily="50" charset="-128"/>
              </a:rPr>
              <a:t>21</a:t>
            </a:r>
            <a:r>
              <a:rPr lang="ja-JP" altLang="en-US" sz="2300" dirty="0">
                <a:latin typeface="Arial" pitchFamily="34" charset="0"/>
                <a:ea typeface="ＭＳ Ｐゴシック" pitchFamily="50" charset="-128"/>
                <a:cs typeface="ＭＳ Ｐゴシック" pitchFamily="50" charset="-128"/>
              </a:rPr>
              <a:t>日）　に対する</a:t>
            </a:r>
            <a:endParaRPr lang="en-US" altLang="ja-JP" sz="2300" dirty="0">
              <a:latin typeface="Arial" pitchFamily="34" charset="0"/>
              <a:ea typeface="ＭＳ Ｐゴシック" pitchFamily="50" charset="-128"/>
              <a:cs typeface="ＭＳ Ｐゴシック" pitchFamily="50" charset="-128"/>
            </a:endParaRPr>
          </a:p>
          <a:p>
            <a:pPr algn="ctr" defTabSz="653064" fontAlgn="base">
              <a:spcBef>
                <a:spcPct val="0"/>
              </a:spcBef>
              <a:spcAft>
                <a:spcPct val="0"/>
              </a:spcAft>
            </a:pPr>
            <a:r>
              <a:rPr lang="ja-JP" altLang="en-US" sz="3900" dirty="0">
                <a:latin typeface="Arial" pitchFamily="34" charset="0"/>
                <a:ea typeface="ＭＳ Ｐゴシック" pitchFamily="50" charset="-128"/>
                <a:cs typeface="ＭＳ Ｐゴシック" pitchFamily="50" charset="-128"/>
              </a:rPr>
              <a:t>「日本口腔衛生学会解説」　</a:t>
            </a:r>
            <a:endParaRPr lang="en-US" altLang="ja-JP" sz="3900" dirty="0">
              <a:latin typeface="Arial" pitchFamily="34" charset="0"/>
              <a:ea typeface="ＭＳ Ｐゴシック" pitchFamily="50" charset="-128"/>
              <a:cs typeface="ＭＳ Ｐゴシック" pitchFamily="50" charset="-128"/>
            </a:endParaRPr>
          </a:p>
          <a:p>
            <a:pPr algn="ctr" defTabSz="653064" fontAlgn="base">
              <a:spcBef>
                <a:spcPct val="0"/>
              </a:spcBef>
              <a:spcAft>
                <a:spcPct val="0"/>
              </a:spcAft>
            </a:pPr>
            <a:r>
              <a:rPr lang="ja-JP" altLang="en-US" sz="2300" dirty="0">
                <a:latin typeface="Arial" pitchFamily="34" charset="0"/>
                <a:ea typeface="ＭＳ Ｐゴシック" pitchFamily="50" charset="-128"/>
                <a:cs typeface="ＭＳ Ｐゴシック" pitchFamily="50" charset="-128"/>
              </a:rPr>
              <a:t>平成</a:t>
            </a:r>
            <a:r>
              <a:rPr lang="en-US" altLang="ja-JP" sz="2300" dirty="0">
                <a:latin typeface="Arial" pitchFamily="34" charset="0"/>
                <a:ea typeface="ＭＳ Ｐゴシック" pitchFamily="50" charset="-128"/>
                <a:cs typeface="ＭＳ Ｐゴシック" pitchFamily="50" charset="-128"/>
              </a:rPr>
              <a:t>23</a:t>
            </a:r>
            <a:r>
              <a:rPr lang="ja-JP" altLang="en-US" sz="2300" dirty="0">
                <a:latin typeface="Arial" pitchFamily="34" charset="0"/>
                <a:ea typeface="ＭＳ Ｐゴシック" pitchFamily="50" charset="-128"/>
                <a:cs typeface="ＭＳ Ｐゴシック" pitchFamily="50" charset="-128"/>
              </a:rPr>
              <a:t>（</a:t>
            </a:r>
            <a:r>
              <a:rPr lang="en-US" altLang="ja-JP" sz="2300" dirty="0">
                <a:latin typeface="Arial" pitchFamily="34" charset="0"/>
                <a:ea typeface="ＭＳ Ｐゴシック" pitchFamily="50" charset="-128"/>
                <a:cs typeface="ＭＳ Ｐゴシック" pitchFamily="50" charset="-128"/>
              </a:rPr>
              <a:t>2011</a:t>
            </a:r>
            <a:r>
              <a:rPr lang="ja-JP" altLang="en-US" sz="2300" dirty="0">
                <a:latin typeface="Arial" pitchFamily="34" charset="0"/>
                <a:ea typeface="ＭＳ Ｐゴシック" pitchFamily="50" charset="-128"/>
                <a:cs typeface="ＭＳ Ｐゴシック" pitchFamily="50" charset="-128"/>
              </a:rPr>
              <a:t>）</a:t>
            </a:r>
            <a:r>
              <a:rPr lang="en-US" altLang="ja-JP" sz="2300" dirty="0">
                <a:latin typeface="Arial" pitchFamily="34" charset="0"/>
                <a:ea typeface="ＭＳ Ｐゴシック" pitchFamily="50" charset="-128"/>
                <a:cs typeface="ＭＳ Ｐゴシック" pitchFamily="50" charset="-128"/>
              </a:rPr>
              <a:t>11</a:t>
            </a:r>
            <a:r>
              <a:rPr lang="ja-JP" altLang="en-US" sz="2300" dirty="0">
                <a:latin typeface="Arial" pitchFamily="34" charset="0"/>
                <a:ea typeface="ＭＳ Ｐゴシック" pitchFamily="50" charset="-128"/>
                <a:cs typeface="ＭＳ Ｐゴシック" pitchFamily="50" charset="-128"/>
              </a:rPr>
              <a:t>月</a:t>
            </a:r>
            <a:endParaRPr lang="en-US" altLang="ja-JP" sz="2300" dirty="0">
              <a:latin typeface="Arial" pitchFamily="34" charset="0"/>
              <a:ea typeface="ＭＳ Ｐゴシック" pitchFamily="50" charset="-128"/>
              <a:cs typeface="ＭＳ Ｐゴシック" pitchFamily="50" charset="-128"/>
            </a:endParaRPr>
          </a:p>
        </p:txBody>
      </p:sp>
      <p:sp>
        <p:nvSpPr>
          <p:cNvPr id="2" name="テキスト ボックス 1"/>
          <p:cNvSpPr txBox="1"/>
          <p:nvPr/>
        </p:nvSpPr>
        <p:spPr>
          <a:xfrm>
            <a:off x="251520" y="3102318"/>
            <a:ext cx="5699117" cy="2035714"/>
          </a:xfrm>
          <a:prstGeom prst="rect">
            <a:avLst/>
          </a:prstGeom>
          <a:solidFill>
            <a:srgbClr val="FFFF99"/>
          </a:solidFill>
        </p:spPr>
        <p:txBody>
          <a:bodyPr wrap="none" lIns="65306" tIns="32653" rIns="65306" bIns="32653" rtlCol="0">
            <a:spAutoFit/>
          </a:bodyPr>
          <a:lstStyle/>
          <a:p>
            <a:pPr marL="530615" indent="-530615">
              <a:buAutoNum type="arabicPeriod"/>
            </a:pPr>
            <a:r>
              <a:rPr kumimoji="1" lang="ja-JP" altLang="en-US" dirty="0" smtClean="0"/>
              <a:t>日本口腔衛生学会（</a:t>
            </a:r>
            <a:r>
              <a:rPr kumimoji="1" lang="en-US" altLang="ja-JP" dirty="0" smtClean="0"/>
              <a:t>H.23.2.18.</a:t>
            </a:r>
            <a:r>
              <a:rPr kumimoji="1" lang="ja-JP" altLang="en-US" dirty="0" smtClean="0"/>
              <a:t>）</a:t>
            </a:r>
            <a:endParaRPr kumimoji="1" lang="en-US" altLang="ja-JP" dirty="0" smtClean="0"/>
          </a:p>
          <a:p>
            <a:pPr marL="530615" indent="-530615">
              <a:buAutoNum type="arabicPeriod"/>
            </a:pPr>
            <a:r>
              <a:rPr lang="ja-JP" altLang="en-US" dirty="0" smtClean="0"/>
              <a:t>日本学校歯科医師会（</a:t>
            </a:r>
            <a:r>
              <a:rPr lang="en-US" altLang="ja-JP" dirty="0" smtClean="0"/>
              <a:t>H.23.2.25.</a:t>
            </a:r>
            <a:r>
              <a:rPr lang="ja-JP" altLang="en-US" dirty="0" smtClean="0"/>
              <a:t>）</a:t>
            </a:r>
            <a:endParaRPr lang="en-US" altLang="ja-JP" dirty="0" smtClean="0"/>
          </a:p>
          <a:p>
            <a:pPr marL="530615" indent="-530615">
              <a:buAutoNum type="arabicPeriod"/>
            </a:pPr>
            <a:r>
              <a:rPr kumimoji="1" lang="ja-JP" altLang="en-US" dirty="0" smtClean="0"/>
              <a:t>日本歯科医師会（地域保健扱い）（</a:t>
            </a:r>
            <a:r>
              <a:rPr kumimoji="1" lang="en-US" altLang="ja-JP" dirty="0" smtClean="0"/>
              <a:t>H.23.3.9.</a:t>
            </a:r>
            <a:r>
              <a:rPr kumimoji="1" lang="ja-JP" altLang="en-US" dirty="0" smtClean="0"/>
              <a:t>）</a:t>
            </a:r>
            <a:endParaRPr kumimoji="1" lang="en-US" altLang="ja-JP" dirty="0" smtClean="0"/>
          </a:p>
          <a:p>
            <a:pPr marL="530615" indent="-530615">
              <a:buAutoNum type="arabicPeriod"/>
            </a:pPr>
            <a:r>
              <a:rPr lang="ja-JP" altLang="en-US" dirty="0" smtClean="0"/>
              <a:t>日本小児歯科学会（</a:t>
            </a:r>
            <a:r>
              <a:rPr lang="en-US" altLang="ja-JP" dirty="0" smtClean="0"/>
              <a:t>H.23.3.18.</a:t>
            </a:r>
            <a:r>
              <a:rPr lang="ja-JP" altLang="en-US" dirty="0" smtClean="0"/>
              <a:t>）</a:t>
            </a:r>
            <a:endParaRPr lang="en-US" altLang="ja-JP" dirty="0" smtClean="0"/>
          </a:p>
          <a:p>
            <a:pPr marL="530615" indent="-530615">
              <a:buAutoNum type="arabicPeriod"/>
            </a:pPr>
            <a:r>
              <a:rPr kumimoji="1" lang="ja-JP" altLang="en-US" dirty="0" smtClean="0"/>
              <a:t>日本口腔衛生学会</a:t>
            </a:r>
            <a:endParaRPr kumimoji="1" lang="en-US" altLang="ja-JP" dirty="0" smtClean="0"/>
          </a:p>
          <a:p>
            <a:r>
              <a:rPr lang="ja-JP" altLang="en-US" dirty="0"/>
              <a:t>　</a:t>
            </a:r>
            <a:r>
              <a:rPr lang="ja-JP" altLang="en-US" dirty="0" smtClean="0"/>
              <a:t>　　　　　　　　　</a:t>
            </a:r>
            <a:r>
              <a:rPr kumimoji="1" lang="ja-JP" altLang="en-US" dirty="0" smtClean="0"/>
              <a:t>・日本障害者歯科学会（</a:t>
            </a:r>
            <a:r>
              <a:rPr kumimoji="1" lang="en-US" altLang="ja-JP" dirty="0" smtClean="0"/>
              <a:t>H.23.4.11.</a:t>
            </a:r>
            <a:r>
              <a:rPr kumimoji="1" lang="ja-JP" altLang="en-US" dirty="0" smtClean="0"/>
              <a:t>）</a:t>
            </a:r>
            <a:endParaRPr kumimoji="1" lang="en-US" altLang="ja-JP" dirty="0" smtClean="0"/>
          </a:p>
          <a:p>
            <a:r>
              <a:rPr lang="en-US" altLang="ja-JP" dirty="0" smtClean="0"/>
              <a:t>6.</a:t>
            </a:r>
            <a:r>
              <a:rPr lang="ja-JP" altLang="en-US" dirty="0" smtClean="0"/>
              <a:t>　</a:t>
            </a:r>
            <a:r>
              <a:rPr lang="en-US" altLang="ja-JP" sz="2000" dirty="0"/>
              <a:t>NPO</a:t>
            </a:r>
            <a:r>
              <a:rPr lang="ja-JP" altLang="en-US" sz="2000" dirty="0"/>
              <a:t>法人</a:t>
            </a:r>
            <a:r>
              <a:rPr lang="ja-JP" altLang="en-US" dirty="0" smtClean="0"/>
              <a:t>日本むし歯予防フッ素推進会議（</a:t>
            </a:r>
            <a:r>
              <a:rPr lang="en-US" altLang="ja-JP" dirty="0" smtClean="0"/>
              <a:t>H.23.2.16.</a:t>
            </a:r>
            <a:r>
              <a:rPr lang="ja-JP" altLang="en-US" dirty="0" smtClean="0"/>
              <a:t>）</a:t>
            </a:r>
            <a:endParaRPr kumimoji="1" lang="ja-JP" altLang="en-US" dirty="0"/>
          </a:p>
        </p:txBody>
      </p:sp>
      <p:sp>
        <p:nvSpPr>
          <p:cNvPr id="3" name="テキスト ボックス 2"/>
          <p:cNvSpPr txBox="1"/>
          <p:nvPr/>
        </p:nvSpPr>
        <p:spPr>
          <a:xfrm>
            <a:off x="396944" y="2143143"/>
            <a:ext cx="8383789" cy="866163"/>
          </a:xfrm>
          <a:prstGeom prst="rect">
            <a:avLst/>
          </a:prstGeom>
          <a:noFill/>
        </p:spPr>
        <p:txBody>
          <a:bodyPr wrap="square" lIns="65306" tIns="32653" rIns="65306" bIns="32653" rtlCol="0">
            <a:spAutoFit/>
          </a:bodyPr>
          <a:lstStyle/>
          <a:p>
            <a:r>
              <a:rPr lang="ja-JP" altLang="en-US" sz="2600" dirty="0"/>
              <a:t>以下の </a:t>
            </a:r>
            <a:r>
              <a:rPr lang="en-US" altLang="ja-JP" sz="2600" dirty="0"/>
              <a:t>5 </a:t>
            </a:r>
            <a:r>
              <a:rPr lang="ja-JP" altLang="en-US" sz="2600" dirty="0"/>
              <a:t>学会と </a:t>
            </a:r>
            <a:r>
              <a:rPr lang="en-US" altLang="ja-JP" sz="2600" dirty="0"/>
              <a:t>1 </a:t>
            </a:r>
            <a:r>
              <a:rPr lang="ja-JP" altLang="en-US" sz="2600" dirty="0"/>
              <a:t>法人機関によるフッ化物利用支持表明</a:t>
            </a:r>
            <a:endParaRPr lang="en-US" altLang="ja-JP" sz="2600" dirty="0"/>
          </a:p>
          <a:p>
            <a:r>
              <a:rPr lang="ja-JP" altLang="en-US" sz="2600" dirty="0"/>
              <a:t>を背景と、「意見書」の不合理な誤謬を正した学術的解説書</a:t>
            </a:r>
            <a:endParaRPr lang="ja-JP" altLang="en-US" sz="2600" dirty="0"/>
          </a:p>
        </p:txBody>
      </p:sp>
    </p:spTree>
    <p:extLst>
      <p:ext uri="{BB962C8B-B14F-4D97-AF65-F5344CB8AC3E}">
        <p14:creationId xmlns:p14="http://schemas.microsoft.com/office/powerpoint/2010/main" xmlns="" val="2611271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851830" y="395025"/>
            <a:ext cx="7678825" cy="666108"/>
          </a:xfrm>
          <a:prstGeom prst="rect">
            <a:avLst/>
          </a:prstGeom>
          <a:solidFill>
            <a:schemeClr val="bg1"/>
          </a:solidFill>
          <a:ln>
            <a:noFill/>
          </a:ln>
          <a:effectLst/>
        </p:spPr>
        <p:txBody>
          <a:bodyPr vert="horz" wrap="none" lIns="65306" tIns="32653" rIns="65306" bIns="32653" numCol="1" anchor="ctr" anchorCtr="0" compatLnSpc="1">
            <a:prstTxWarp prst="textNoShape">
              <a:avLst/>
            </a:prstTxWarp>
            <a:spAutoFit/>
          </a:bodyPr>
          <a:lstStyle/>
          <a:p>
            <a:pPr algn="ctr" defTabSz="653064" fontAlgn="base">
              <a:spcBef>
                <a:spcPct val="0"/>
              </a:spcBef>
              <a:spcAft>
                <a:spcPct val="0"/>
              </a:spcAft>
            </a:pPr>
            <a:r>
              <a:rPr lang="ja-JP" altLang="en-US" sz="3900" dirty="0">
                <a:latin typeface="Arial" pitchFamily="34" charset="0"/>
                <a:ea typeface="ＭＳ Ｐゴシック" pitchFamily="50" charset="-128"/>
                <a:cs typeface="ＭＳ Ｐゴシック" pitchFamily="50" charset="-128"/>
              </a:rPr>
              <a:t>「フッ化物をめぐる誤解をどう解く？」</a:t>
            </a:r>
            <a:endParaRPr lang="en-US" altLang="ja-JP" sz="3900" dirty="0">
              <a:latin typeface="Arial" pitchFamily="34" charset="0"/>
              <a:ea typeface="ＭＳ Ｐゴシック" pitchFamily="50" charset="-128"/>
              <a:cs typeface="ＭＳ Ｐゴシック" pitchFamily="50" charset="-128"/>
            </a:endParaRPr>
          </a:p>
        </p:txBody>
      </p:sp>
      <p:sp>
        <p:nvSpPr>
          <p:cNvPr id="2" name="テキスト ボックス 1"/>
          <p:cNvSpPr txBox="1"/>
          <p:nvPr/>
        </p:nvSpPr>
        <p:spPr>
          <a:xfrm>
            <a:off x="325279" y="2657486"/>
            <a:ext cx="8436324" cy="2066491"/>
          </a:xfrm>
          <a:prstGeom prst="rect">
            <a:avLst/>
          </a:prstGeom>
          <a:solidFill>
            <a:srgbClr val="FFFF99"/>
          </a:solidFill>
        </p:spPr>
        <p:txBody>
          <a:bodyPr wrap="square" lIns="65306" tIns="32653" rIns="65306" bIns="32653" rtlCol="0">
            <a:spAutoFit/>
          </a:bodyPr>
          <a:lstStyle/>
          <a:p>
            <a:r>
              <a:rPr lang="ja-JP" altLang="en-US" sz="2600" dirty="0"/>
              <a:t>「意見書」：　「</a:t>
            </a:r>
            <a:r>
              <a:rPr lang="ja-JP" altLang="en-US" sz="2600" dirty="0">
                <a:solidFill>
                  <a:srgbClr val="FF0000"/>
                </a:solidFill>
              </a:rPr>
              <a:t>人権</a:t>
            </a:r>
            <a:r>
              <a:rPr lang="ja-JP" altLang="en-US" sz="2600" dirty="0"/>
              <a:t>を守ることから、</a:t>
            </a:r>
            <a:r>
              <a:rPr lang="ja-JP" altLang="en-US" sz="2600" dirty="0">
                <a:solidFill>
                  <a:srgbClr val="FF0000"/>
                </a:solidFill>
              </a:rPr>
              <a:t>集団で行うことが問題</a:t>
            </a:r>
            <a:endParaRPr lang="en-US" altLang="ja-JP" sz="2600" dirty="0">
              <a:solidFill>
                <a:srgbClr val="FF0000"/>
              </a:solidFill>
            </a:endParaRPr>
          </a:p>
          <a:p>
            <a:r>
              <a:rPr lang="ja-JP" altLang="en-US" sz="2600" dirty="0" err="1"/>
              <a:t>なので</a:t>
            </a:r>
            <a:r>
              <a:rPr lang="ja-JP" altLang="en-US" sz="2600" dirty="0"/>
              <a:t>あり、フッ化物洗口等は歯科医院で、家庭で、受益者</a:t>
            </a:r>
            <a:endParaRPr lang="en-US" altLang="ja-JP" sz="2600" dirty="0"/>
          </a:p>
          <a:p>
            <a:r>
              <a:rPr lang="ja-JP" altLang="en-US" sz="2600" dirty="0"/>
              <a:t>の選択のもとで実施すべき」、としている。一方、「フッ化物に</a:t>
            </a:r>
            <a:endParaRPr lang="en-US" altLang="ja-JP" sz="2600" dirty="0"/>
          </a:p>
          <a:p>
            <a:r>
              <a:rPr lang="ja-JP" altLang="en-US" sz="2600" dirty="0"/>
              <a:t>よる</a:t>
            </a:r>
            <a:r>
              <a:rPr lang="ja-JP" altLang="en-US" sz="2600" dirty="0">
                <a:solidFill>
                  <a:srgbClr val="FF0000"/>
                </a:solidFill>
              </a:rPr>
              <a:t>発がん性、アレルギー、知能指数の低下</a:t>
            </a:r>
            <a:r>
              <a:rPr lang="ja-JP" altLang="en-US" sz="2600" dirty="0"/>
              <a:t>などの副作用の危険が前提になる薬剤を用いるものである」、としている。</a:t>
            </a:r>
            <a:r>
              <a:rPr lang="ja-JP" altLang="en-US" sz="2600" dirty="0"/>
              <a:t>　</a:t>
            </a:r>
            <a:r>
              <a:rPr lang="ja-JP" altLang="en-US" sz="2600" dirty="0"/>
              <a:t>　　　　</a:t>
            </a:r>
            <a:endParaRPr lang="ja-JP" altLang="en-US" sz="2600" dirty="0"/>
          </a:p>
        </p:txBody>
      </p:sp>
      <p:sp>
        <p:nvSpPr>
          <p:cNvPr id="4" name="テキスト ボックス 3"/>
          <p:cNvSpPr txBox="1"/>
          <p:nvPr/>
        </p:nvSpPr>
        <p:spPr>
          <a:xfrm>
            <a:off x="1293007" y="1165892"/>
            <a:ext cx="6796469" cy="866163"/>
          </a:xfrm>
          <a:prstGeom prst="rect">
            <a:avLst/>
          </a:prstGeom>
          <a:noFill/>
        </p:spPr>
        <p:txBody>
          <a:bodyPr wrap="none" lIns="65306" tIns="32653" rIns="65306" bIns="32653" rtlCol="0">
            <a:spAutoFit/>
          </a:bodyPr>
          <a:lstStyle/>
          <a:p>
            <a:pPr algn="ctr"/>
            <a:r>
              <a:rPr lang="ja-JP" altLang="en-US" sz="2600" dirty="0"/>
              <a:t>真木</a:t>
            </a:r>
            <a:r>
              <a:rPr lang="ja-JP" altLang="en-US" sz="2600" dirty="0"/>
              <a:t>吉</a:t>
            </a:r>
            <a:r>
              <a:rPr lang="ja-JP" altLang="en-US" sz="2600" dirty="0"/>
              <a:t>信他：歯界展望 別冊</a:t>
            </a:r>
            <a:endParaRPr lang="en-US" altLang="ja-JP" sz="2600" dirty="0"/>
          </a:p>
          <a:p>
            <a:pPr algn="ctr"/>
            <a:r>
              <a:rPr lang="ja-JP" altLang="en-US" sz="2600" dirty="0"/>
              <a:t>　</a:t>
            </a:r>
            <a:r>
              <a:rPr lang="en-US" altLang="ja-JP" sz="2600" dirty="0"/>
              <a:t>Vol.119 No.4 (2012.4) </a:t>
            </a:r>
            <a:r>
              <a:rPr lang="ja-JP" altLang="en-US" sz="2600" dirty="0"/>
              <a:t>～ </a:t>
            </a:r>
            <a:r>
              <a:rPr lang="en-US" altLang="ja-JP" sz="2600" dirty="0"/>
              <a:t>Vol. 121 No.4 (2013.4)</a:t>
            </a:r>
            <a:endParaRPr lang="ja-JP" altLang="en-US" sz="2600" dirty="0"/>
          </a:p>
        </p:txBody>
      </p:sp>
      <p:sp>
        <p:nvSpPr>
          <p:cNvPr id="5" name="テキスト ボックス 4"/>
          <p:cNvSpPr txBox="1"/>
          <p:nvPr/>
        </p:nvSpPr>
        <p:spPr>
          <a:xfrm>
            <a:off x="325279" y="4869160"/>
            <a:ext cx="8426917" cy="1835659"/>
          </a:xfrm>
          <a:prstGeom prst="rect">
            <a:avLst/>
          </a:prstGeom>
          <a:solidFill>
            <a:schemeClr val="bg1"/>
          </a:solidFill>
        </p:spPr>
        <p:txBody>
          <a:bodyPr wrap="square" lIns="65306" tIns="32653" rIns="65306" bIns="32653" rtlCol="0">
            <a:spAutoFit/>
          </a:bodyPr>
          <a:lstStyle/>
          <a:p>
            <a:r>
              <a:rPr lang="ja-JP" altLang="en-US" sz="2300" dirty="0"/>
              <a:t>解説：　有害性の危険が前提となるものであれば、これは医院や家庭で実施すべき、としていることは倫理的に、また論理的に矛盾している。また、一部の希望をしない者のために学校保健管理としての</a:t>
            </a:r>
            <a:endParaRPr lang="en-US" altLang="ja-JP" sz="2300" dirty="0"/>
          </a:p>
          <a:p>
            <a:r>
              <a:rPr lang="ja-JP" altLang="en-US" sz="2300" dirty="0"/>
              <a:t>フッ化物洗口を中止した場合、洗口実施希望者の「人権」を無視して</a:t>
            </a:r>
            <a:endParaRPr lang="en-US" altLang="ja-JP" sz="2300" dirty="0"/>
          </a:p>
          <a:p>
            <a:r>
              <a:rPr lang="ja-JP" altLang="en-US" sz="2300" dirty="0"/>
              <a:t>いること</a:t>
            </a:r>
            <a:r>
              <a:rPr lang="ja-JP" altLang="en-US" sz="2300" dirty="0"/>
              <a:t>になる。</a:t>
            </a:r>
            <a:endParaRPr lang="ja-JP" altLang="en-US" sz="2300" dirty="0"/>
          </a:p>
        </p:txBody>
      </p:sp>
    </p:spTree>
    <p:extLst>
      <p:ext uri="{BB962C8B-B14F-4D97-AF65-F5344CB8AC3E}">
        <p14:creationId xmlns:p14="http://schemas.microsoft.com/office/powerpoint/2010/main" xmlns="" val="12406885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611560" y="529765"/>
            <a:ext cx="7940115" cy="666108"/>
          </a:xfrm>
          <a:prstGeom prst="rect">
            <a:avLst/>
          </a:prstGeom>
          <a:solidFill>
            <a:srgbClr val="FFFF00"/>
          </a:solidFill>
        </p:spPr>
        <p:txBody>
          <a:bodyPr wrap="none" lIns="65306" tIns="32653" rIns="65306" bIns="32653" rtlCol="0">
            <a:spAutoFit/>
          </a:bodyPr>
          <a:lstStyle/>
          <a:p>
            <a:r>
              <a:rPr lang="en-US" altLang="ja-JP" sz="3900" dirty="0"/>
              <a:t>- </a:t>
            </a:r>
            <a:r>
              <a:rPr lang="ja-JP" altLang="en-US" sz="3900" dirty="0"/>
              <a:t>水道水ﾌﾛﾘﾃﾞｰｼｮﾝ導入を阻む要因 </a:t>
            </a:r>
            <a:r>
              <a:rPr lang="en-US" altLang="ja-JP" sz="3900" dirty="0"/>
              <a:t>-</a:t>
            </a:r>
            <a:endParaRPr lang="ja-JP" altLang="en-US" sz="3900" dirty="0"/>
          </a:p>
        </p:txBody>
      </p:sp>
      <p:sp>
        <p:nvSpPr>
          <p:cNvPr id="2" name="テキスト ボックス 1"/>
          <p:cNvSpPr txBox="1"/>
          <p:nvPr/>
        </p:nvSpPr>
        <p:spPr>
          <a:xfrm>
            <a:off x="1315083" y="3531868"/>
            <a:ext cx="6947856" cy="2928266"/>
          </a:xfrm>
          <a:prstGeom prst="rect">
            <a:avLst/>
          </a:prstGeom>
          <a:solidFill>
            <a:schemeClr val="bg1"/>
          </a:solidFill>
        </p:spPr>
        <p:txBody>
          <a:bodyPr wrap="none" lIns="65306" tIns="32653" rIns="65306" bIns="32653" rtlCol="0">
            <a:spAutoFit/>
          </a:bodyPr>
          <a:lstStyle/>
          <a:p>
            <a:pPr marL="653064" indent="-653064">
              <a:buAutoNum type="arabicPeriod"/>
            </a:pPr>
            <a:r>
              <a:rPr lang="ja-JP" altLang="en-US" sz="3100" dirty="0"/>
              <a:t>有効な住民啓発活動の展開</a:t>
            </a:r>
            <a:endParaRPr lang="en-US" altLang="ja-JP" sz="3100" dirty="0"/>
          </a:p>
          <a:p>
            <a:pPr marL="653064" indent="-653064">
              <a:buAutoNum type="arabicPeriod"/>
            </a:pPr>
            <a:r>
              <a:rPr lang="ja-JP" altLang="en-US" sz="3100" dirty="0"/>
              <a:t>歯科以外専門機関からの推奨</a:t>
            </a:r>
            <a:endParaRPr lang="en-US" altLang="ja-JP" sz="3100" dirty="0"/>
          </a:p>
          <a:p>
            <a:pPr marL="653064" indent="-653064">
              <a:buAutoNum type="arabicPeriod"/>
            </a:pPr>
            <a:r>
              <a:rPr lang="ja-JP" altLang="en-US" sz="3100" dirty="0"/>
              <a:t>歯科</a:t>
            </a:r>
            <a:r>
              <a:rPr lang="ja-JP" altLang="en-US" sz="3100" dirty="0"/>
              <a:t>医師の唱導活動</a:t>
            </a:r>
            <a:endParaRPr lang="en-US" altLang="ja-JP" sz="3100" dirty="0"/>
          </a:p>
          <a:p>
            <a:pPr marL="653064" indent="-653064">
              <a:buAutoNum type="arabicPeriod"/>
            </a:pPr>
            <a:r>
              <a:rPr lang="ja-JP" altLang="en-US" sz="3100" dirty="0"/>
              <a:t>反対する歯科大学研究者との対話</a:t>
            </a:r>
            <a:endParaRPr lang="en-US" altLang="ja-JP" sz="3100" dirty="0"/>
          </a:p>
          <a:p>
            <a:pPr marL="653064" indent="-653064">
              <a:buAutoNum type="arabicPeriod"/>
            </a:pPr>
            <a:r>
              <a:rPr lang="ja-JP" altLang="en-US" sz="3100" dirty="0"/>
              <a:t>厚生労働省による地域への指導</a:t>
            </a:r>
            <a:endParaRPr lang="en-US" altLang="ja-JP" sz="3100" dirty="0"/>
          </a:p>
          <a:p>
            <a:pPr marL="653064" indent="-653064">
              <a:buAutoNum type="arabicPeriod"/>
            </a:pPr>
            <a:r>
              <a:rPr lang="ja-JP" altLang="en-US" sz="3100" dirty="0"/>
              <a:t>法的基盤：</a:t>
            </a:r>
            <a:r>
              <a:rPr lang="ja-JP" altLang="en-US" sz="2600" dirty="0"/>
              <a:t>水道法に必要な“適正</a:t>
            </a:r>
            <a:r>
              <a:rPr lang="en-US" altLang="ja-JP" sz="2600" dirty="0"/>
              <a:t>F</a:t>
            </a:r>
            <a:r>
              <a:rPr lang="ja-JP" altLang="en-US" sz="2600" dirty="0"/>
              <a:t>濃度”</a:t>
            </a:r>
            <a:endParaRPr lang="ja-JP" altLang="en-US" sz="2600" dirty="0"/>
          </a:p>
        </p:txBody>
      </p:sp>
      <p:sp>
        <p:nvSpPr>
          <p:cNvPr id="3" name="テキスト ボックス 2"/>
          <p:cNvSpPr txBox="1"/>
          <p:nvPr/>
        </p:nvSpPr>
        <p:spPr>
          <a:xfrm>
            <a:off x="1320008" y="2040274"/>
            <a:ext cx="6667231" cy="1266272"/>
          </a:xfrm>
          <a:prstGeom prst="rect">
            <a:avLst/>
          </a:prstGeom>
          <a:solidFill>
            <a:schemeClr val="bg1"/>
          </a:solidFill>
        </p:spPr>
        <p:txBody>
          <a:bodyPr wrap="square" lIns="65306" tIns="32653" rIns="65306" bIns="32653" rtlCol="0">
            <a:spAutoFit/>
          </a:bodyPr>
          <a:lstStyle/>
          <a:p>
            <a:pPr algn="ctr"/>
            <a:r>
              <a:rPr lang="ja-JP" altLang="en-US" sz="3900" dirty="0">
                <a:solidFill>
                  <a:srgbClr val="FF0000"/>
                </a:solidFill>
              </a:rPr>
              <a:t>反対している人達がいる。</a:t>
            </a:r>
            <a:endParaRPr lang="en-US" altLang="ja-JP" sz="3900" dirty="0">
              <a:solidFill>
                <a:srgbClr val="FF0000"/>
              </a:solidFill>
            </a:endParaRPr>
          </a:p>
          <a:p>
            <a:pPr algn="ctr"/>
            <a:r>
              <a:rPr lang="ja-JP" altLang="en-US" sz="3900" dirty="0">
                <a:solidFill>
                  <a:schemeClr val="tx2">
                    <a:lumMod val="60000"/>
                    <a:lumOff val="40000"/>
                  </a:schemeClr>
                </a:solidFill>
              </a:rPr>
              <a:t>一方、推進力が不足している。</a:t>
            </a:r>
            <a:endParaRPr lang="ja-JP" altLang="en-US" sz="3900" dirty="0">
              <a:solidFill>
                <a:schemeClr val="tx2">
                  <a:lumMod val="60000"/>
                  <a:lumOff val="40000"/>
                </a:schemeClr>
              </a:solidFill>
            </a:endParaRPr>
          </a:p>
        </p:txBody>
      </p:sp>
    </p:spTree>
    <p:extLst>
      <p:ext uri="{BB962C8B-B14F-4D97-AF65-F5344CB8AC3E}">
        <p14:creationId xmlns:p14="http://schemas.microsoft.com/office/powerpoint/2010/main" xmlns="" val="7034059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2" descr="SAVE401b"/>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597" t="5157" r="13597"/>
          <a:stretch>
            <a:fillRect/>
          </a:stretch>
        </p:blipFill>
        <p:spPr bwMode="auto">
          <a:xfrm>
            <a:off x="148651" y="137206"/>
            <a:ext cx="5976937" cy="439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0" name="テキスト ボックス 3"/>
          <p:cNvSpPr txBox="1">
            <a:spLocks noChangeArrowheads="1"/>
          </p:cNvSpPr>
          <p:nvPr/>
        </p:nvSpPr>
        <p:spPr bwMode="auto">
          <a:xfrm>
            <a:off x="756713" y="5537806"/>
            <a:ext cx="3182259" cy="1154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gn="ctr" eaLnBrk="1" hangingPunct="1"/>
            <a:r>
              <a:rPr lang="en-US" altLang="ja-JP" sz="2300" dirty="0">
                <a:latin typeface="Times New Roman" pitchFamily="18" charset="0"/>
              </a:rPr>
              <a:t>  </a:t>
            </a:r>
            <a:r>
              <a:rPr lang="ja-JP" altLang="en-US" sz="2300" dirty="0">
                <a:latin typeface="Times New Roman" pitchFamily="18" charset="0"/>
              </a:rPr>
              <a:t>群馬県</a:t>
            </a:r>
            <a:r>
              <a:rPr lang="ja-JP" altLang="en-US" sz="2300" dirty="0" smtClean="0">
                <a:latin typeface="Times New Roman" pitchFamily="18" charset="0"/>
              </a:rPr>
              <a:t>下仁田町</a:t>
            </a:r>
            <a:endParaRPr lang="en-US" altLang="ja-JP" sz="2300" dirty="0" smtClean="0">
              <a:latin typeface="Times New Roman" pitchFamily="18" charset="0"/>
            </a:endParaRPr>
          </a:p>
          <a:p>
            <a:pPr algn="ctr" eaLnBrk="1" hangingPunct="1"/>
            <a:r>
              <a:rPr lang="ja-JP" altLang="en-US" sz="2300" dirty="0" smtClean="0">
                <a:latin typeface="Times New Roman" pitchFamily="18" charset="0"/>
              </a:rPr>
              <a:t>ﾌﾛﾘﾃﾞｰｼｮﾝモデル</a:t>
            </a:r>
            <a:r>
              <a:rPr lang="ja-JP" altLang="en-US" sz="2300" dirty="0">
                <a:latin typeface="Times New Roman" pitchFamily="18" charset="0"/>
              </a:rPr>
              <a:t>装置</a:t>
            </a:r>
            <a:endParaRPr lang="en-US" altLang="ja-JP" sz="2300" dirty="0">
              <a:latin typeface="Times New Roman" pitchFamily="18" charset="0"/>
            </a:endParaRPr>
          </a:p>
          <a:p>
            <a:pPr algn="ctr" eaLnBrk="1" hangingPunct="1"/>
            <a:r>
              <a:rPr lang="ja-JP" altLang="en-US" sz="2300" dirty="0">
                <a:latin typeface="Times New Roman" pitchFamily="18" charset="0"/>
              </a:rPr>
              <a:t>平成</a:t>
            </a:r>
            <a:r>
              <a:rPr lang="en-US" altLang="ja-JP" sz="2300" dirty="0">
                <a:latin typeface="Times New Roman" pitchFamily="18" charset="0"/>
              </a:rPr>
              <a:t>17(2005)</a:t>
            </a:r>
            <a:r>
              <a:rPr lang="ja-JP" altLang="en-US" sz="2300" dirty="0">
                <a:latin typeface="Times New Roman" pitchFamily="18" charset="0"/>
              </a:rPr>
              <a:t>年</a:t>
            </a:r>
            <a:r>
              <a:rPr lang="en-US" altLang="ja-JP" sz="2300" dirty="0">
                <a:latin typeface="Times New Roman" pitchFamily="18" charset="0"/>
              </a:rPr>
              <a:t>9</a:t>
            </a:r>
            <a:r>
              <a:rPr lang="ja-JP" altLang="en-US" sz="2300" dirty="0">
                <a:latin typeface="Times New Roman" pitchFamily="18" charset="0"/>
              </a:rPr>
              <a:t>月設置</a:t>
            </a:r>
          </a:p>
        </p:txBody>
      </p:sp>
      <p:graphicFrame>
        <p:nvGraphicFramePr>
          <p:cNvPr id="2" name="オブジェクト 1"/>
          <p:cNvGraphicFramePr>
            <a:graphicFrameLocks noChangeAspect="1"/>
          </p:cNvGraphicFramePr>
          <p:nvPr>
            <p:extLst>
              <p:ext uri="{D42A27DB-BD31-4B8C-83A1-F6EECF244321}">
                <p14:modId xmlns:p14="http://schemas.microsoft.com/office/powerpoint/2010/main" xmlns="" val="2531257516"/>
              </p:ext>
            </p:extLst>
          </p:nvPr>
        </p:nvGraphicFramePr>
        <p:xfrm>
          <a:off x="5240646" y="3223263"/>
          <a:ext cx="3722918" cy="3504974"/>
        </p:xfrm>
        <a:graphic>
          <a:graphicData uri="http://schemas.openxmlformats.org/presentationml/2006/ole">
            <p:oleObj spid="_x0000_s2050" name="Photo Editor 写真" r:id="rId4" imgW="10240804" imgH="10000000" progId="">
              <p:embed/>
            </p:oleObj>
          </a:graphicData>
        </a:graphic>
      </p:graphicFrame>
      <p:sp>
        <p:nvSpPr>
          <p:cNvPr id="7" name="Rectangle 20"/>
          <p:cNvSpPr>
            <a:spLocks noChangeArrowheads="1"/>
          </p:cNvSpPr>
          <p:nvPr/>
        </p:nvSpPr>
        <p:spPr bwMode="auto">
          <a:xfrm>
            <a:off x="6362714" y="809629"/>
            <a:ext cx="1820863" cy="33421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lstStyle>
            <a:lvl1pPr marL="341313" indent="-341313" defTabSz="912813">
              <a:defRPr sz="2400">
                <a:solidFill>
                  <a:schemeClr val="tx1"/>
                </a:solidFill>
                <a:latin typeface="Arial" pitchFamily="34" charset="0"/>
                <a:ea typeface="ＭＳ Ｐゴシック" pitchFamily="50" charset="-128"/>
              </a:defRPr>
            </a:lvl1pPr>
            <a:lvl2pPr marL="742950" indent="-285750" defTabSz="912813">
              <a:defRPr sz="2400">
                <a:solidFill>
                  <a:schemeClr val="tx1"/>
                </a:solidFill>
                <a:latin typeface="Arial" pitchFamily="34" charset="0"/>
                <a:ea typeface="ＭＳ Ｐゴシック" pitchFamily="50" charset="-128"/>
              </a:defRPr>
            </a:lvl2pPr>
            <a:lvl3pPr marL="1143000" indent="-228600" defTabSz="912813">
              <a:defRPr sz="2400">
                <a:solidFill>
                  <a:schemeClr val="tx1"/>
                </a:solidFill>
                <a:latin typeface="Arial" pitchFamily="34" charset="0"/>
                <a:ea typeface="ＭＳ Ｐゴシック" pitchFamily="50" charset="-128"/>
              </a:defRPr>
            </a:lvl3pPr>
            <a:lvl4pPr marL="1600200" indent="-228600" defTabSz="912813">
              <a:defRPr sz="2400">
                <a:solidFill>
                  <a:schemeClr val="tx1"/>
                </a:solidFill>
                <a:latin typeface="Arial" pitchFamily="34" charset="0"/>
                <a:ea typeface="ＭＳ Ｐゴシック" pitchFamily="50" charset="-128"/>
              </a:defRPr>
            </a:lvl4pPr>
            <a:lvl5pPr marL="2057400" indent="-228600" defTabSz="912813">
              <a:defRPr sz="2400">
                <a:solidFill>
                  <a:schemeClr val="tx1"/>
                </a:solidFill>
                <a:latin typeface="Arial" pitchFamily="34" charset="0"/>
                <a:ea typeface="ＭＳ Ｐゴシック" pitchFamily="50" charset="-128"/>
              </a:defRPr>
            </a:lvl5pPr>
            <a:lvl6pPr marL="25146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nSpc>
                <a:spcPct val="80000"/>
              </a:lnSpc>
              <a:spcBef>
                <a:spcPct val="20000"/>
              </a:spcBef>
              <a:buClr>
                <a:schemeClr val="accent1"/>
              </a:buClr>
              <a:buSzPct val="60000"/>
              <a:buFont typeface="Wingdings" pitchFamily="2" charset="2"/>
              <a:buNone/>
            </a:pPr>
            <a:r>
              <a:rPr lang="ja-JP" altLang="en-US" sz="2000" dirty="0">
                <a:cs typeface="Times New Roman" pitchFamily="18" charset="0"/>
              </a:rPr>
              <a:t>＊</a:t>
            </a:r>
            <a:r>
              <a:rPr lang="en-US" altLang="ja-JP" sz="2000" dirty="0">
                <a:cs typeface="Times New Roman" pitchFamily="18" charset="0"/>
              </a:rPr>
              <a:t>3 </a:t>
            </a:r>
            <a:r>
              <a:rPr lang="ja-JP" altLang="en-US" sz="2000" dirty="0">
                <a:cs typeface="Times New Roman" pitchFamily="18" charset="0"/>
              </a:rPr>
              <a:t>歯科医院</a:t>
            </a:r>
          </a:p>
        </p:txBody>
      </p:sp>
      <p:sp>
        <p:nvSpPr>
          <p:cNvPr id="8" name="Rectangle 21"/>
          <p:cNvSpPr>
            <a:spLocks noChangeArrowheads="1"/>
          </p:cNvSpPr>
          <p:nvPr/>
        </p:nvSpPr>
        <p:spPr bwMode="auto">
          <a:xfrm>
            <a:off x="6362714" y="406372"/>
            <a:ext cx="2087563"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lstStyle>
            <a:lvl1pPr marL="341313" indent="-341313" defTabSz="912813">
              <a:defRPr sz="2400">
                <a:solidFill>
                  <a:schemeClr val="tx1"/>
                </a:solidFill>
                <a:latin typeface="Arial" pitchFamily="34" charset="0"/>
                <a:ea typeface="ＭＳ Ｐゴシック" pitchFamily="50" charset="-128"/>
              </a:defRPr>
            </a:lvl1pPr>
            <a:lvl2pPr marL="742950" indent="-285750" defTabSz="912813">
              <a:defRPr sz="2400">
                <a:solidFill>
                  <a:schemeClr val="tx1"/>
                </a:solidFill>
                <a:latin typeface="Arial" pitchFamily="34" charset="0"/>
                <a:ea typeface="ＭＳ Ｐゴシック" pitchFamily="50" charset="-128"/>
              </a:defRPr>
            </a:lvl2pPr>
            <a:lvl3pPr marL="1143000" indent="-228600" defTabSz="912813">
              <a:defRPr sz="2400">
                <a:solidFill>
                  <a:schemeClr val="tx1"/>
                </a:solidFill>
                <a:latin typeface="Arial" pitchFamily="34" charset="0"/>
                <a:ea typeface="ＭＳ Ｐゴシック" pitchFamily="50" charset="-128"/>
              </a:defRPr>
            </a:lvl3pPr>
            <a:lvl4pPr marL="1600200" indent="-228600" defTabSz="912813">
              <a:defRPr sz="2400">
                <a:solidFill>
                  <a:schemeClr val="tx1"/>
                </a:solidFill>
                <a:latin typeface="Arial" pitchFamily="34" charset="0"/>
                <a:ea typeface="ＭＳ Ｐゴシック" pitchFamily="50" charset="-128"/>
              </a:defRPr>
            </a:lvl4pPr>
            <a:lvl5pPr marL="2057400" indent="-228600" defTabSz="912813">
              <a:defRPr sz="2400">
                <a:solidFill>
                  <a:schemeClr val="tx1"/>
                </a:solidFill>
                <a:latin typeface="Arial" pitchFamily="34" charset="0"/>
                <a:ea typeface="ＭＳ Ｐゴシック" pitchFamily="50" charset="-128"/>
              </a:defRPr>
            </a:lvl5pPr>
            <a:lvl6pPr marL="25146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nSpc>
                <a:spcPct val="80000"/>
              </a:lnSpc>
              <a:spcBef>
                <a:spcPct val="20000"/>
              </a:spcBef>
              <a:buClr>
                <a:schemeClr val="accent1"/>
              </a:buClr>
              <a:buSzPct val="60000"/>
              <a:buFont typeface="Wingdings" pitchFamily="2" charset="2"/>
              <a:buNone/>
            </a:pPr>
            <a:r>
              <a:rPr lang="ja-JP" altLang="en-US" sz="2000" dirty="0">
                <a:cs typeface="Times New Roman" pitchFamily="18" charset="0"/>
              </a:rPr>
              <a:t>＊ヘルスセンター</a:t>
            </a:r>
            <a:endParaRPr lang="ja-JP" altLang="en-US" sz="1600" dirty="0">
              <a:cs typeface="Times New Roman" pitchFamily="18" charset="0"/>
            </a:endParaRPr>
          </a:p>
        </p:txBody>
      </p:sp>
      <p:sp>
        <p:nvSpPr>
          <p:cNvPr id="9" name="Rectangle 20"/>
          <p:cNvSpPr>
            <a:spLocks noChangeArrowheads="1"/>
          </p:cNvSpPr>
          <p:nvPr/>
        </p:nvSpPr>
        <p:spPr bwMode="auto">
          <a:xfrm>
            <a:off x="6362714" y="1233633"/>
            <a:ext cx="1223963"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lstStyle>
            <a:lvl1pPr marL="341313" indent="-341313" defTabSz="912813">
              <a:defRPr sz="2400">
                <a:solidFill>
                  <a:schemeClr val="tx1"/>
                </a:solidFill>
                <a:latin typeface="Arial" pitchFamily="34" charset="0"/>
                <a:ea typeface="ＭＳ Ｐゴシック" pitchFamily="50" charset="-128"/>
              </a:defRPr>
            </a:lvl1pPr>
            <a:lvl2pPr marL="742950" indent="-285750" defTabSz="912813">
              <a:defRPr sz="2400">
                <a:solidFill>
                  <a:schemeClr val="tx1"/>
                </a:solidFill>
                <a:latin typeface="Arial" pitchFamily="34" charset="0"/>
                <a:ea typeface="ＭＳ Ｐゴシック" pitchFamily="50" charset="-128"/>
              </a:defRPr>
            </a:lvl2pPr>
            <a:lvl3pPr marL="1143000" indent="-228600" defTabSz="912813">
              <a:defRPr sz="2400">
                <a:solidFill>
                  <a:schemeClr val="tx1"/>
                </a:solidFill>
                <a:latin typeface="Arial" pitchFamily="34" charset="0"/>
                <a:ea typeface="ＭＳ Ｐゴシック" pitchFamily="50" charset="-128"/>
              </a:defRPr>
            </a:lvl3pPr>
            <a:lvl4pPr marL="1600200" indent="-228600" defTabSz="912813">
              <a:defRPr sz="2400">
                <a:solidFill>
                  <a:schemeClr val="tx1"/>
                </a:solidFill>
                <a:latin typeface="Arial" pitchFamily="34" charset="0"/>
                <a:ea typeface="ＭＳ Ｐゴシック" pitchFamily="50" charset="-128"/>
              </a:defRPr>
            </a:lvl4pPr>
            <a:lvl5pPr marL="2057400" indent="-228600" defTabSz="912813">
              <a:defRPr sz="2400">
                <a:solidFill>
                  <a:schemeClr val="tx1"/>
                </a:solidFill>
                <a:latin typeface="Arial" pitchFamily="34" charset="0"/>
                <a:ea typeface="ＭＳ Ｐゴシック" pitchFamily="50" charset="-128"/>
              </a:defRPr>
            </a:lvl5pPr>
            <a:lvl6pPr marL="25146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nSpc>
                <a:spcPct val="80000"/>
              </a:lnSpc>
              <a:spcBef>
                <a:spcPct val="20000"/>
              </a:spcBef>
              <a:buClr>
                <a:schemeClr val="accent1"/>
              </a:buClr>
              <a:buSzPct val="60000"/>
              <a:buFont typeface="Wingdings" pitchFamily="2" charset="2"/>
              <a:buNone/>
            </a:pPr>
            <a:r>
              <a:rPr lang="ja-JP" altLang="en-US" sz="2000" dirty="0">
                <a:cs typeface="Times New Roman" pitchFamily="18" charset="0"/>
              </a:rPr>
              <a:t>＊</a:t>
            </a:r>
            <a:r>
              <a:rPr lang="en-US" altLang="ja-JP" sz="2000" dirty="0">
                <a:cs typeface="Times New Roman" pitchFamily="18" charset="0"/>
              </a:rPr>
              <a:t>3 </a:t>
            </a:r>
            <a:r>
              <a:rPr lang="ja-JP" altLang="en-US" sz="2000" dirty="0">
                <a:cs typeface="Times New Roman" pitchFamily="18" charset="0"/>
              </a:rPr>
              <a:t>薬局</a:t>
            </a:r>
          </a:p>
        </p:txBody>
      </p:sp>
      <p:sp>
        <p:nvSpPr>
          <p:cNvPr id="10" name="Rectangle 20"/>
          <p:cNvSpPr>
            <a:spLocks noChangeArrowheads="1"/>
          </p:cNvSpPr>
          <p:nvPr/>
        </p:nvSpPr>
        <p:spPr bwMode="auto">
          <a:xfrm>
            <a:off x="6362715" y="1665432"/>
            <a:ext cx="1584325"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lstStyle>
            <a:lvl1pPr marL="341313" indent="-341313" defTabSz="912813">
              <a:defRPr sz="2400">
                <a:solidFill>
                  <a:schemeClr val="tx1"/>
                </a:solidFill>
                <a:latin typeface="Arial" pitchFamily="34" charset="0"/>
                <a:ea typeface="ＭＳ Ｐゴシック" pitchFamily="50" charset="-128"/>
              </a:defRPr>
            </a:lvl1pPr>
            <a:lvl2pPr marL="742950" indent="-285750" defTabSz="912813">
              <a:defRPr sz="2400">
                <a:solidFill>
                  <a:schemeClr val="tx1"/>
                </a:solidFill>
                <a:latin typeface="Arial" pitchFamily="34" charset="0"/>
                <a:ea typeface="ＭＳ Ｐゴシック" pitchFamily="50" charset="-128"/>
              </a:defRPr>
            </a:lvl2pPr>
            <a:lvl3pPr marL="1143000" indent="-228600" defTabSz="912813">
              <a:defRPr sz="2400">
                <a:solidFill>
                  <a:schemeClr val="tx1"/>
                </a:solidFill>
                <a:latin typeface="Arial" pitchFamily="34" charset="0"/>
                <a:ea typeface="ＭＳ Ｐゴシック" pitchFamily="50" charset="-128"/>
              </a:defRPr>
            </a:lvl3pPr>
            <a:lvl4pPr marL="1600200" indent="-228600" defTabSz="912813">
              <a:defRPr sz="2400">
                <a:solidFill>
                  <a:schemeClr val="tx1"/>
                </a:solidFill>
                <a:latin typeface="Arial" pitchFamily="34" charset="0"/>
                <a:ea typeface="ＭＳ Ｐゴシック" pitchFamily="50" charset="-128"/>
              </a:defRPr>
            </a:lvl4pPr>
            <a:lvl5pPr marL="2057400" indent="-228600" defTabSz="912813">
              <a:defRPr sz="2400">
                <a:solidFill>
                  <a:schemeClr val="tx1"/>
                </a:solidFill>
                <a:latin typeface="Arial" pitchFamily="34" charset="0"/>
                <a:ea typeface="ＭＳ Ｐゴシック" pitchFamily="50" charset="-128"/>
              </a:defRPr>
            </a:lvl5pPr>
            <a:lvl6pPr marL="25146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nSpc>
                <a:spcPct val="80000"/>
              </a:lnSpc>
              <a:spcBef>
                <a:spcPct val="20000"/>
              </a:spcBef>
              <a:buClr>
                <a:schemeClr val="accent1"/>
              </a:buClr>
              <a:buSzPct val="60000"/>
              <a:buFont typeface="Wingdings" pitchFamily="2" charset="2"/>
              <a:buNone/>
            </a:pPr>
            <a:r>
              <a:rPr lang="ja-JP" altLang="en-US" sz="2000" dirty="0">
                <a:cs typeface="Times New Roman" pitchFamily="18" charset="0"/>
              </a:rPr>
              <a:t>＊</a:t>
            </a:r>
            <a:r>
              <a:rPr lang="en-US" altLang="ja-JP" sz="2000" dirty="0">
                <a:cs typeface="Times New Roman" pitchFamily="18" charset="0"/>
              </a:rPr>
              <a:t>1 </a:t>
            </a:r>
            <a:r>
              <a:rPr lang="ja-JP" altLang="en-US" sz="2000" dirty="0">
                <a:cs typeface="Times New Roman" pitchFamily="18" charset="0"/>
              </a:rPr>
              <a:t>整骨院</a:t>
            </a:r>
          </a:p>
        </p:txBody>
      </p:sp>
      <p:sp>
        <p:nvSpPr>
          <p:cNvPr id="11" name="Rectangle 20"/>
          <p:cNvSpPr>
            <a:spLocks noChangeArrowheads="1"/>
          </p:cNvSpPr>
          <p:nvPr/>
        </p:nvSpPr>
        <p:spPr bwMode="auto">
          <a:xfrm>
            <a:off x="6362715" y="2097232"/>
            <a:ext cx="1800225"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lstStyle>
            <a:lvl1pPr marL="341313" indent="-341313" defTabSz="912813">
              <a:defRPr sz="2400">
                <a:solidFill>
                  <a:schemeClr val="tx1"/>
                </a:solidFill>
                <a:latin typeface="Arial" pitchFamily="34" charset="0"/>
                <a:ea typeface="ＭＳ Ｐゴシック" pitchFamily="50" charset="-128"/>
              </a:defRPr>
            </a:lvl1pPr>
            <a:lvl2pPr marL="742950" indent="-285750" defTabSz="912813">
              <a:defRPr sz="2400">
                <a:solidFill>
                  <a:schemeClr val="tx1"/>
                </a:solidFill>
                <a:latin typeface="Arial" pitchFamily="34" charset="0"/>
                <a:ea typeface="ＭＳ Ｐゴシック" pitchFamily="50" charset="-128"/>
              </a:defRPr>
            </a:lvl2pPr>
            <a:lvl3pPr marL="1143000" indent="-228600" defTabSz="912813">
              <a:defRPr sz="2400">
                <a:solidFill>
                  <a:schemeClr val="tx1"/>
                </a:solidFill>
                <a:latin typeface="Arial" pitchFamily="34" charset="0"/>
                <a:ea typeface="ＭＳ Ｐゴシック" pitchFamily="50" charset="-128"/>
              </a:defRPr>
            </a:lvl3pPr>
            <a:lvl4pPr marL="1600200" indent="-228600" defTabSz="912813">
              <a:defRPr sz="2400">
                <a:solidFill>
                  <a:schemeClr val="tx1"/>
                </a:solidFill>
                <a:latin typeface="Arial" pitchFamily="34" charset="0"/>
                <a:ea typeface="ＭＳ Ｐゴシック" pitchFamily="50" charset="-128"/>
              </a:defRPr>
            </a:lvl4pPr>
            <a:lvl5pPr marL="2057400" indent="-228600" defTabSz="912813">
              <a:defRPr sz="2400">
                <a:solidFill>
                  <a:schemeClr val="tx1"/>
                </a:solidFill>
                <a:latin typeface="Arial" pitchFamily="34" charset="0"/>
                <a:ea typeface="ＭＳ Ｐゴシック" pitchFamily="50" charset="-128"/>
              </a:defRPr>
            </a:lvl5pPr>
            <a:lvl6pPr marL="25146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nSpc>
                <a:spcPct val="80000"/>
              </a:lnSpc>
              <a:spcBef>
                <a:spcPct val="20000"/>
              </a:spcBef>
              <a:buClr>
                <a:schemeClr val="accent1"/>
              </a:buClr>
              <a:buSzPct val="60000"/>
              <a:buFont typeface="Wingdings" pitchFamily="2" charset="2"/>
              <a:buNone/>
            </a:pPr>
            <a:r>
              <a:rPr lang="ja-JP" altLang="en-US" sz="2000" dirty="0">
                <a:cs typeface="Times New Roman" pitchFamily="18" charset="0"/>
              </a:rPr>
              <a:t>＊</a:t>
            </a:r>
            <a:r>
              <a:rPr lang="en-US" altLang="ja-JP" sz="2000" dirty="0">
                <a:cs typeface="Times New Roman" pitchFamily="18" charset="0"/>
              </a:rPr>
              <a:t>1 </a:t>
            </a:r>
            <a:r>
              <a:rPr lang="ja-JP" altLang="en-US" sz="2000" dirty="0">
                <a:cs typeface="Times New Roman" pitchFamily="18" charset="0"/>
              </a:rPr>
              <a:t>民間施設</a:t>
            </a:r>
          </a:p>
        </p:txBody>
      </p:sp>
      <p:sp>
        <p:nvSpPr>
          <p:cNvPr id="12" name="Rectangle 20"/>
          <p:cNvSpPr>
            <a:spLocks noChangeArrowheads="1"/>
          </p:cNvSpPr>
          <p:nvPr/>
        </p:nvSpPr>
        <p:spPr bwMode="auto">
          <a:xfrm>
            <a:off x="6362715" y="2529032"/>
            <a:ext cx="2232025"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lstStyle>
            <a:lvl1pPr marL="341313" indent="-341313" defTabSz="912813">
              <a:defRPr sz="2400">
                <a:solidFill>
                  <a:schemeClr val="tx1"/>
                </a:solidFill>
                <a:latin typeface="Arial" pitchFamily="34" charset="0"/>
                <a:ea typeface="ＭＳ Ｐゴシック" pitchFamily="50" charset="-128"/>
              </a:defRPr>
            </a:lvl1pPr>
            <a:lvl2pPr marL="742950" indent="-285750" defTabSz="912813">
              <a:defRPr sz="2400">
                <a:solidFill>
                  <a:schemeClr val="tx1"/>
                </a:solidFill>
                <a:latin typeface="Arial" pitchFamily="34" charset="0"/>
                <a:ea typeface="ＭＳ Ｐゴシック" pitchFamily="50" charset="-128"/>
              </a:defRPr>
            </a:lvl2pPr>
            <a:lvl3pPr marL="1143000" indent="-228600" defTabSz="912813">
              <a:defRPr sz="2400">
                <a:solidFill>
                  <a:schemeClr val="tx1"/>
                </a:solidFill>
                <a:latin typeface="Arial" pitchFamily="34" charset="0"/>
                <a:ea typeface="ＭＳ Ｐゴシック" pitchFamily="50" charset="-128"/>
              </a:defRPr>
            </a:lvl3pPr>
            <a:lvl4pPr marL="1600200" indent="-228600" defTabSz="912813">
              <a:defRPr sz="2400">
                <a:solidFill>
                  <a:schemeClr val="tx1"/>
                </a:solidFill>
                <a:latin typeface="Arial" pitchFamily="34" charset="0"/>
                <a:ea typeface="ＭＳ Ｐゴシック" pitchFamily="50" charset="-128"/>
              </a:defRPr>
            </a:lvl4pPr>
            <a:lvl5pPr marL="2057400" indent="-228600" defTabSz="912813">
              <a:defRPr sz="2400">
                <a:solidFill>
                  <a:schemeClr val="tx1"/>
                </a:solidFill>
                <a:latin typeface="Arial" pitchFamily="34" charset="0"/>
                <a:ea typeface="ＭＳ Ｐゴシック" pitchFamily="50" charset="-128"/>
              </a:defRPr>
            </a:lvl5pPr>
            <a:lvl6pPr marL="25146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defTabSz="912813"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nSpc>
                <a:spcPct val="80000"/>
              </a:lnSpc>
              <a:spcBef>
                <a:spcPct val="20000"/>
              </a:spcBef>
              <a:buClr>
                <a:schemeClr val="accent1"/>
              </a:buClr>
              <a:buSzPct val="60000"/>
              <a:buFont typeface="Wingdings" pitchFamily="2" charset="2"/>
              <a:buNone/>
            </a:pPr>
            <a:r>
              <a:rPr lang="ja-JP" altLang="en-US" sz="2000" dirty="0">
                <a:cs typeface="Times New Roman" pitchFamily="18" charset="0"/>
              </a:rPr>
              <a:t>＊健康祭り等</a:t>
            </a:r>
            <a:endParaRPr lang="en-US" altLang="ja-JP" sz="2000" dirty="0">
              <a:cs typeface="Times New Roman" pitchFamily="18" charset="0"/>
            </a:endParaRPr>
          </a:p>
          <a:p>
            <a:pPr>
              <a:lnSpc>
                <a:spcPct val="80000"/>
              </a:lnSpc>
              <a:spcBef>
                <a:spcPct val="20000"/>
              </a:spcBef>
              <a:buClr>
                <a:schemeClr val="accent1"/>
              </a:buClr>
              <a:buSzPct val="60000"/>
              <a:buFont typeface="Wingdings" pitchFamily="2" charset="2"/>
              <a:buNone/>
            </a:pPr>
            <a:r>
              <a:rPr lang="ja-JP" altLang="en-US" sz="2000" dirty="0">
                <a:cs typeface="Times New Roman" pitchFamily="18" charset="0"/>
              </a:rPr>
              <a:t>　フェステバルにて</a:t>
            </a:r>
          </a:p>
        </p:txBody>
      </p:sp>
      <p:sp>
        <p:nvSpPr>
          <p:cNvPr id="13" name="テキスト ボックス 11"/>
          <p:cNvSpPr txBox="1">
            <a:spLocks noChangeArrowheads="1"/>
          </p:cNvSpPr>
          <p:nvPr/>
        </p:nvSpPr>
        <p:spPr bwMode="auto">
          <a:xfrm>
            <a:off x="148652" y="4560812"/>
            <a:ext cx="4937691" cy="444078"/>
          </a:xfrm>
          <a:prstGeom prst="rect">
            <a:avLst/>
          </a:prstGeom>
          <a:solidFill>
            <a:schemeClr val="bg1"/>
          </a:solidFill>
          <a:ln w="19050">
            <a:solidFill>
              <a:schemeClr val="tx1"/>
            </a:solidFill>
            <a:miter lim="800000"/>
            <a:headEnd/>
            <a:tailEnd/>
          </a:ln>
        </p:spPr>
        <p:txBody>
          <a:bodyPr wrap="square" lIns="91429" tIns="45715" rIns="91429" bIns="45715">
            <a:spAutoFit/>
          </a:bodyPr>
          <a:lstStyle/>
          <a:p>
            <a:pPr algn="ctr">
              <a:defRPr/>
            </a:pPr>
            <a:r>
              <a:rPr lang="ja-JP" altLang="en-US" sz="2300" dirty="0">
                <a:solidFill>
                  <a:schemeClr val="tx1">
                    <a:lumMod val="50000"/>
                  </a:schemeClr>
                </a:solidFill>
                <a:ea typeface="ＭＳ Ｐゴシック" charset="-128"/>
                <a:cs typeface="Times New Roman" pitchFamily="18" charset="0"/>
              </a:rPr>
              <a:t>住民へのﾌﾛﾘﾃﾞーｼｮﾝ水の無料提供</a:t>
            </a:r>
          </a:p>
        </p:txBody>
      </p:sp>
    </p:spTree>
    <p:extLst>
      <p:ext uri="{BB962C8B-B14F-4D97-AF65-F5344CB8AC3E}">
        <p14:creationId xmlns:p14="http://schemas.microsoft.com/office/powerpoint/2010/main" xmlns="" val="17411873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9"/>
          <p:cNvGraphicFramePr>
            <a:graphicFrameLocks noChangeAspect="1"/>
          </p:cNvGraphicFramePr>
          <p:nvPr>
            <p:extLst>
              <p:ext uri="{D42A27DB-BD31-4B8C-83A1-F6EECF244321}">
                <p14:modId xmlns:p14="http://schemas.microsoft.com/office/powerpoint/2010/main" xmlns="" val="2854764859"/>
              </p:ext>
            </p:extLst>
          </p:nvPr>
        </p:nvGraphicFramePr>
        <p:xfrm>
          <a:off x="4741534" y="2309034"/>
          <a:ext cx="4308475" cy="2947988"/>
        </p:xfrm>
        <a:graphic>
          <a:graphicData uri="http://schemas.openxmlformats.org/presentationml/2006/ole">
            <p:oleObj spid="_x0000_s3074" name="Acrobat Document" r:id="rId3" imgW="5355000" imgH="7104240" progId="AcroExch.Document.11">
              <p:embed/>
            </p:oleObj>
          </a:graphicData>
        </a:graphic>
      </p:graphicFrame>
      <p:sp>
        <p:nvSpPr>
          <p:cNvPr id="16390" name="Rectangle 18"/>
          <p:cNvSpPr>
            <a:spLocks noGrp="1" noChangeArrowheads="1"/>
          </p:cNvSpPr>
          <p:nvPr>
            <p:ph type="title"/>
          </p:nvPr>
        </p:nvSpPr>
        <p:spPr>
          <a:xfrm>
            <a:off x="460626" y="137206"/>
            <a:ext cx="8297862" cy="1025525"/>
          </a:xfrm>
        </p:spPr>
        <p:txBody>
          <a:bodyPr>
            <a:normAutofit fontScale="90000"/>
          </a:bodyPr>
          <a:lstStyle/>
          <a:p>
            <a:pPr algn="ctr" eaLnBrk="1" hangingPunct="1"/>
            <a:r>
              <a:rPr lang="ja-JP" altLang="en-US" sz="3200" dirty="0">
                <a:ea typeface="ＭＳ Ｐゴシック" pitchFamily="50" charset="-128"/>
                <a:cs typeface="Times New Roman" pitchFamily="18" charset="0"/>
              </a:rPr>
              <a:t>水道水フロリデーション</a:t>
            </a:r>
            <a:r>
              <a:rPr lang="ja-JP" altLang="en-US" sz="3200" dirty="0">
                <a:ea typeface="ＭＳ Ｐゴシック" pitchFamily="50" charset="-128"/>
                <a:cs typeface="Times New Roman" pitchFamily="18" charset="0"/>
              </a:rPr>
              <a:t>の市民啓発活動</a:t>
            </a:r>
            <a:r>
              <a:rPr lang="en-US" altLang="ja-JP" sz="3200" dirty="0">
                <a:ea typeface="ＭＳ Ｐゴシック" pitchFamily="50" charset="-128"/>
                <a:cs typeface="Times New Roman" pitchFamily="18" charset="0"/>
              </a:rPr>
              <a:t/>
            </a:r>
            <a:br>
              <a:rPr lang="en-US" altLang="ja-JP" sz="3200" dirty="0">
                <a:ea typeface="ＭＳ Ｐゴシック" pitchFamily="50" charset="-128"/>
                <a:cs typeface="Times New Roman" pitchFamily="18" charset="0"/>
              </a:rPr>
            </a:br>
            <a:r>
              <a:rPr lang="en-US" altLang="ja-JP" sz="3200" dirty="0">
                <a:ea typeface="ＭＳ Ｐゴシック" pitchFamily="50" charset="-128"/>
                <a:cs typeface="Times New Roman" pitchFamily="18" charset="0"/>
              </a:rPr>
              <a:t>[ </a:t>
            </a:r>
            <a:r>
              <a:rPr lang="ja-JP" altLang="en-US" sz="3200" dirty="0">
                <a:ea typeface="ＭＳ Ｐゴシック" pitchFamily="50" charset="-128"/>
                <a:cs typeface="Times New Roman" pitchFamily="18" charset="0"/>
              </a:rPr>
              <a:t>埼玉県吉川市 </a:t>
            </a:r>
            <a:r>
              <a:rPr lang="en-US" altLang="ja-JP" sz="3200" dirty="0">
                <a:ea typeface="ＭＳ Ｐゴシック" pitchFamily="50" charset="-128"/>
                <a:cs typeface="Times New Roman" pitchFamily="18" charset="0"/>
              </a:rPr>
              <a:t>]</a:t>
            </a:r>
            <a:endParaRPr lang="ja-JP" altLang="en-US" sz="3200" dirty="0">
              <a:ea typeface="ＭＳ Ｐゴシック" pitchFamily="50" charset="-128"/>
              <a:cs typeface="Times New Roman" pitchFamily="18" charset="0"/>
            </a:endParaRPr>
          </a:p>
        </p:txBody>
      </p:sp>
      <p:sp>
        <p:nvSpPr>
          <p:cNvPr id="16391" name="テキスト ボックス 12"/>
          <p:cNvSpPr txBox="1">
            <a:spLocks noChangeArrowheads="1"/>
          </p:cNvSpPr>
          <p:nvPr/>
        </p:nvSpPr>
        <p:spPr bwMode="auto">
          <a:xfrm>
            <a:off x="179388" y="4171703"/>
            <a:ext cx="4035057" cy="2246759"/>
          </a:xfrm>
          <a:prstGeom prst="rect">
            <a:avLst/>
          </a:prstGeom>
          <a:solidFill>
            <a:schemeClr val="bg1"/>
          </a:solidFill>
          <a:ln>
            <a:noFill/>
          </a:ln>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eaLnBrk="1" hangingPunct="1"/>
            <a:r>
              <a:rPr lang="ja-JP" altLang="en-US" sz="2800" dirty="0" smtClean="0">
                <a:latin typeface="Times New Roman" pitchFamily="18" charset="0"/>
                <a:cs typeface="Times New Roman" pitchFamily="18" charset="0"/>
              </a:rPr>
              <a:t>「健康増進課市民ｻｰﾋﾞｽ」</a:t>
            </a:r>
            <a:endParaRPr lang="en-US" altLang="ja-JP" sz="2800" dirty="0">
              <a:latin typeface="Times New Roman" pitchFamily="18" charset="0"/>
              <a:cs typeface="Times New Roman" pitchFamily="18" charset="0"/>
            </a:endParaRPr>
          </a:p>
          <a:p>
            <a:pPr eaLnBrk="1" hangingPunct="1"/>
            <a:r>
              <a:rPr kumimoji="1" lang="ja-JP" altLang="en-US" dirty="0">
                <a:latin typeface="Times New Roman" pitchFamily="18" charset="0"/>
                <a:cs typeface="Times New Roman" pitchFamily="18" charset="0"/>
              </a:rPr>
              <a:t>・</a:t>
            </a:r>
            <a:r>
              <a:rPr lang="ja-JP" altLang="en-US" sz="2000" dirty="0">
                <a:latin typeface="Times New Roman" pitchFamily="18" charset="0"/>
                <a:cs typeface="Times New Roman" pitchFamily="18" charset="0"/>
              </a:rPr>
              <a:t>　</a:t>
            </a:r>
            <a:r>
              <a:rPr lang="en-US" altLang="ja-JP" sz="2000" dirty="0">
                <a:latin typeface="Times New Roman" pitchFamily="18" charset="0"/>
                <a:cs typeface="Times New Roman" pitchFamily="18" charset="0"/>
              </a:rPr>
              <a:t>PR </a:t>
            </a:r>
            <a:r>
              <a:rPr lang="ja-JP" altLang="en-US" sz="2000" dirty="0">
                <a:latin typeface="Times New Roman" pitchFamily="18" charset="0"/>
                <a:cs typeface="Times New Roman" pitchFamily="18" charset="0"/>
              </a:rPr>
              <a:t>冊子</a:t>
            </a:r>
            <a:r>
              <a:rPr lang="en-US" altLang="ja-JP" sz="2000" dirty="0">
                <a:latin typeface="Times New Roman" pitchFamily="18" charset="0"/>
                <a:cs typeface="Times New Roman" pitchFamily="18" charset="0"/>
              </a:rPr>
              <a:t> </a:t>
            </a:r>
          </a:p>
          <a:p>
            <a:pPr eaLnBrk="1" hangingPunct="1"/>
            <a:r>
              <a:rPr lang="ja-JP" altLang="en-US" sz="2000" dirty="0">
                <a:latin typeface="Times New Roman" pitchFamily="18" charset="0"/>
                <a:cs typeface="Times New Roman" pitchFamily="18" charset="0"/>
              </a:rPr>
              <a:t>・　ホームページ</a:t>
            </a:r>
            <a:endParaRPr lang="en-US" altLang="ja-JP" sz="2000" dirty="0">
              <a:latin typeface="Times New Roman" pitchFamily="18" charset="0"/>
              <a:cs typeface="Times New Roman" pitchFamily="18" charset="0"/>
            </a:endParaRPr>
          </a:p>
          <a:p>
            <a:pPr eaLnBrk="1" hangingPunct="1"/>
            <a:r>
              <a:rPr lang="ja-JP" altLang="en-US" sz="2000" dirty="0">
                <a:latin typeface="Times New Roman" pitchFamily="18" charset="0"/>
                <a:cs typeface="Times New Roman" pitchFamily="18" charset="0"/>
              </a:rPr>
              <a:t>・　市民講演会</a:t>
            </a:r>
            <a:endParaRPr lang="en-US" altLang="ja-JP" sz="2000" dirty="0">
              <a:latin typeface="Times New Roman" pitchFamily="18" charset="0"/>
              <a:cs typeface="Times New Roman" pitchFamily="18" charset="0"/>
            </a:endParaRPr>
          </a:p>
          <a:p>
            <a:pPr eaLnBrk="1" hangingPunct="1"/>
            <a:r>
              <a:rPr lang="ja-JP" altLang="en-US" sz="2000" dirty="0">
                <a:latin typeface="Times New Roman" pitchFamily="18" charset="0"/>
                <a:cs typeface="Times New Roman" pitchFamily="18" charset="0"/>
              </a:rPr>
              <a:t>・　出前</a:t>
            </a:r>
            <a:r>
              <a:rPr lang="ja-JP" altLang="en-US" sz="2000" dirty="0" smtClean="0">
                <a:latin typeface="Times New Roman" pitchFamily="18" charset="0"/>
                <a:cs typeface="Times New Roman" pitchFamily="18" charset="0"/>
              </a:rPr>
              <a:t>講座（約</a:t>
            </a:r>
            <a:r>
              <a:rPr lang="en-US" altLang="ja-JP" sz="2000" dirty="0" smtClean="0">
                <a:latin typeface="Times New Roman" pitchFamily="18" charset="0"/>
                <a:cs typeface="Times New Roman" pitchFamily="18" charset="0"/>
              </a:rPr>
              <a:t>5</a:t>
            </a:r>
            <a:r>
              <a:rPr lang="ja-JP" altLang="en-US" sz="2000" dirty="0" smtClean="0">
                <a:latin typeface="Times New Roman" pitchFamily="18" charset="0"/>
                <a:cs typeface="Times New Roman" pitchFamily="18" charset="0"/>
              </a:rPr>
              <a:t>回</a:t>
            </a:r>
            <a:r>
              <a:rPr lang="en-US" altLang="ja-JP" sz="2000" dirty="0" smtClean="0">
                <a:latin typeface="Times New Roman" pitchFamily="18" charset="0"/>
                <a:cs typeface="Times New Roman" pitchFamily="18" charset="0"/>
              </a:rPr>
              <a:t>/</a:t>
            </a:r>
            <a:r>
              <a:rPr lang="ja-JP" altLang="en-US" sz="2000" dirty="0" smtClean="0">
                <a:latin typeface="Times New Roman" pitchFamily="18" charset="0"/>
                <a:cs typeface="Times New Roman" pitchFamily="18" charset="0"/>
              </a:rPr>
              <a:t>年）</a:t>
            </a:r>
            <a:endParaRPr lang="en-US" altLang="ja-JP" sz="2000" dirty="0">
              <a:latin typeface="Times New Roman" pitchFamily="18" charset="0"/>
              <a:cs typeface="Times New Roman" pitchFamily="18" charset="0"/>
            </a:endParaRPr>
          </a:p>
          <a:p>
            <a:pPr eaLnBrk="1" hangingPunct="1"/>
            <a:r>
              <a:rPr lang="ja-JP" altLang="en-US" sz="2000" dirty="0">
                <a:latin typeface="Times New Roman" pitchFamily="18" charset="0"/>
                <a:cs typeface="Times New Roman" pitchFamily="18" charset="0"/>
              </a:rPr>
              <a:t>・　ポスター・パンフレット</a:t>
            </a:r>
            <a:r>
              <a:rPr kumimoji="1" lang="ja-JP" altLang="en-US" dirty="0">
                <a:latin typeface="Times New Roman" pitchFamily="18" charset="0"/>
                <a:cs typeface="Times New Roman" pitchFamily="18" charset="0"/>
              </a:rPr>
              <a:t>　</a:t>
            </a:r>
            <a:endParaRPr kumimoji="1" lang="en-US" altLang="ja-JP" dirty="0">
              <a:latin typeface="Times New Roman" pitchFamily="18" charset="0"/>
              <a:cs typeface="Times New Roman" pitchFamily="18" charset="0"/>
            </a:endParaRPr>
          </a:p>
        </p:txBody>
      </p:sp>
      <p:sp>
        <p:nvSpPr>
          <p:cNvPr id="16392" name="テキスト ボックス 12"/>
          <p:cNvSpPr txBox="1">
            <a:spLocks noChangeArrowheads="1"/>
          </p:cNvSpPr>
          <p:nvPr/>
        </p:nvSpPr>
        <p:spPr bwMode="auto">
          <a:xfrm>
            <a:off x="177816" y="1803401"/>
            <a:ext cx="4011012" cy="2077482"/>
          </a:xfrm>
          <a:prstGeom prst="rect">
            <a:avLst/>
          </a:prstGeom>
          <a:solidFill>
            <a:schemeClr val="bg1"/>
          </a:solidFill>
          <a:ln>
            <a:noFill/>
          </a:ln>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eaLnBrk="1" hangingPunct="1"/>
            <a:r>
              <a:rPr lang="ja-JP" altLang="en-US" sz="2600" dirty="0" smtClean="0">
                <a:latin typeface="Times New Roman" pitchFamily="18" charset="0"/>
                <a:cs typeface="Times New Roman" pitchFamily="18" charset="0"/>
              </a:rPr>
              <a:t>「ﾌロリデーション</a:t>
            </a:r>
            <a:r>
              <a:rPr lang="ja-JP" altLang="en-US" sz="2600" dirty="0">
                <a:latin typeface="Times New Roman" pitchFamily="18" charset="0"/>
                <a:cs typeface="Times New Roman" pitchFamily="18" charset="0"/>
              </a:rPr>
              <a:t>推進</a:t>
            </a:r>
            <a:r>
              <a:rPr lang="ja-JP" altLang="en-US" sz="2600" dirty="0" smtClean="0">
                <a:latin typeface="Times New Roman" pitchFamily="18" charset="0"/>
                <a:cs typeface="Times New Roman" pitchFamily="18" charset="0"/>
              </a:rPr>
              <a:t>会議」</a:t>
            </a:r>
            <a:endParaRPr lang="en-US" altLang="ja-JP" sz="2600" dirty="0" smtClean="0">
              <a:latin typeface="Times New Roman" pitchFamily="18" charset="0"/>
              <a:cs typeface="Times New Roman" pitchFamily="18" charset="0"/>
            </a:endParaRPr>
          </a:p>
          <a:p>
            <a:pPr eaLnBrk="1" hangingPunct="1"/>
            <a:r>
              <a:rPr lang="ja-JP" altLang="en-US" sz="2300" dirty="0" smtClean="0">
                <a:latin typeface="Times New Roman" pitchFamily="18" charset="0"/>
                <a:cs typeface="Times New Roman" pitchFamily="18" charset="0"/>
              </a:rPr>
              <a:t>（</a:t>
            </a:r>
            <a:r>
              <a:rPr lang="ja-JP" altLang="en-US" sz="2300" dirty="0">
                <a:latin typeface="Times New Roman" pitchFamily="18" charset="0"/>
                <a:cs typeface="Times New Roman" pitchFamily="18" charset="0"/>
              </a:rPr>
              <a:t>市民組織：</a:t>
            </a:r>
            <a:r>
              <a:rPr lang="en-US" altLang="ja-JP" sz="2300" dirty="0">
                <a:latin typeface="Times New Roman" pitchFamily="18" charset="0"/>
                <a:cs typeface="Times New Roman" pitchFamily="18" charset="0"/>
              </a:rPr>
              <a:t> </a:t>
            </a:r>
            <a:r>
              <a:rPr lang="en-US" altLang="ja-JP" sz="2300" dirty="0" smtClean="0">
                <a:latin typeface="Times New Roman" pitchFamily="18" charset="0"/>
                <a:cs typeface="Times New Roman" pitchFamily="18" charset="0"/>
              </a:rPr>
              <a:t>2009</a:t>
            </a:r>
            <a:r>
              <a:rPr lang="ja-JP" altLang="en-US" sz="2300" dirty="0" smtClean="0">
                <a:latin typeface="Times New Roman" pitchFamily="18" charset="0"/>
                <a:cs typeface="Times New Roman" pitchFamily="18" charset="0"/>
              </a:rPr>
              <a:t>年発足）</a:t>
            </a:r>
            <a:endParaRPr lang="en-US" altLang="ja-JP" sz="2300" dirty="0">
              <a:latin typeface="Times New Roman" pitchFamily="18" charset="0"/>
              <a:cs typeface="Times New Roman" pitchFamily="18" charset="0"/>
            </a:endParaRPr>
          </a:p>
          <a:p>
            <a:pPr eaLnBrk="1" hangingPunct="1"/>
            <a:r>
              <a:rPr lang="ja-JP" altLang="en-US" sz="2000" dirty="0">
                <a:latin typeface="Times New Roman" pitchFamily="18" charset="0"/>
                <a:cs typeface="Times New Roman" pitchFamily="18" charset="0"/>
              </a:rPr>
              <a:t>・  月１回の会合</a:t>
            </a:r>
            <a:endParaRPr lang="en-US" altLang="ja-JP" sz="2000" dirty="0">
              <a:latin typeface="Times New Roman" pitchFamily="18" charset="0"/>
              <a:cs typeface="Times New Roman" pitchFamily="18" charset="0"/>
            </a:endParaRPr>
          </a:p>
          <a:p>
            <a:pPr eaLnBrk="1" hangingPunct="1"/>
            <a:r>
              <a:rPr lang="ja-JP" altLang="en-US" sz="2000" dirty="0">
                <a:latin typeface="Times New Roman" pitchFamily="18" charset="0"/>
                <a:cs typeface="Times New Roman" pitchFamily="18" charset="0"/>
              </a:rPr>
              <a:t>・  講演・学習会の講師派遣</a:t>
            </a:r>
            <a:endParaRPr lang="en-US" altLang="ja-JP" sz="2000" dirty="0">
              <a:latin typeface="Times New Roman" pitchFamily="18" charset="0"/>
              <a:cs typeface="Times New Roman" pitchFamily="18" charset="0"/>
            </a:endParaRPr>
          </a:p>
          <a:p>
            <a:pPr eaLnBrk="1" hangingPunct="1"/>
            <a:r>
              <a:rPr lang="ja-JP" altLang="en-US" sz="2000" dirty="0">
                <a:latin typeface="Times New Roman" pitchFamily="18" charset="0"/>
                <a:cs typeface="Times New Roman" pitchFamily="18" charset="0"/>
              </a:rPr>
              <a:t>・  出前講座・健康祭り等に参加</a:t>
            </a:r>
            <a:endParaRPr lang="en-US" altLang="ja-JP" sz="2000" dirty="0">
              <a:latin typeface="Times New Roman" pitchFamily="18" charset="0"/>
              <a:cs typeface="Times New Roman" pitchFamily="18" charset="0"/>
            </a:endParaRPr>
          </a:p>
          <a:p>
            <a:pPr eaLnBrk="1" hangingPunct="1"/>
            <a:r>
              <a:rPr lang="ja-JP" altLang="en-US" sz="2000" dirty="0">
                <a:latin typeface="Times New Roman" pitchFamily="18" charset="0"/>
                <a:cs typeface="Times New Roman" pitchFamily="18" charset="0"/>
              </a:rPr>
              <a:t>・  市行政への支援</a:t>
            </a:r>
            <a:endParaRPr lang="en-US" altLang="ja-JP" sz="2000" dirty="0">
              <a:latin typeface="Times New Roman" pitchFamily="18" charset="0"/>
              <a:cs typeface="Times New Roman" pitchFamily="18" charset="0"/>
            </a:endParaRPr>
          </a:p>
        </p:txBody>
      </p:sp>
      <p:sp>
        <p:nvSpPr>
          <p:cNvPr id="2" name="テキスト ボックス 1"/>
          <p:cNvSpPr txBox="1"/>
          <p:nvPr/>
        </p:nvSpPr>
        <p:spPr>
          <a:xfrm>
            <a:off x="7349452" y="2586032"/>
            <a:ext cx="1055217" cy="342943"/>
          </a:xfrm>
          <a:prstGeom prst="rect">
            <a:avLst/>
          </a:prstGeom>
          <a:noFill/>
        </p:spPr>
        <p:txBody>
          <a:bodyPr wrap="none" lIns="65306" tIns="32653" rIns="65306" bIns="32653" rtlCol="0">
            <a:spAutoFit/>
          </a:bodyPr>
          <a:lstStyle/>
          <a:p>
            <a:r>
              <a:rPr kumimoji="1" lang="ja-JP" altLang="en-US" dirty="0" smtClean="0"/>
              <a:t>出前講座</a:t>
            </a:r>
            <a:endParaRPr kumimoji="1" lang="ja-JP" altLang="en-US" dirty="0"/>
          </a:p>
        </p:txBody>
      </p:sp>
    </p:spTree>
    <p:extLst>
      <p:ext uri="{BB962C8B-B14F-4D97-AF65-F5344CB8AC3E}">
        <p14:creationId xmlns:p14="http://schemas.microsoft.com/office/powerpoint/2010/main" xmlns="" val="17967373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18"/>
          <p:cNvSpPr>
            <a:spLocks noGrp="1" noChangeArrowheads="1"/>
          </p:cNvSpPr>
          <p:nvPr>
            <p:ph type="title"/>
          </p:nvPr>
        </p:nvSpPr>
        <p:spPr>
          <a:xfrm>
            <a:off x="1543220" y="188640"/>
            <a:ext cx="6217706" cy="1491594"/>
          </a:xfrm>
          <a:solidFill>
            <a:schemeClr val="bg1"/>
          </a:solidFill>
        </p:spPr>
        <p:txBody>
          <a:bodyPr>
            <a:normAutofit fontScale="90000"/>
          </a:bodyPr>
          <a:lstStyle/>
          <a:p>
            <a:pPr algn="ctr" eaLnBrk="1" hangingPunct="1"/>
            <a:r>
              <a:rPr lang="ja-JP" altLang="en-US" sz="3200" dirty="0">
                <a:ea typeface="ＭＳ Ｐゴシック" pitchFamily="50" charset="-128"/>
                <a:cs typeface="Times New Roman" pitchFamily="18" charset="0"/>
              </a:rPr>
              <a:t>吉川市の水道</a:t>
            </a:r>
            <a:r>
              <a:rPr lang="ja-JP" altLang="en-US" sz="3200" dirty="0">
                <a:ea typeface="ＭＳ Ｐゴシック" pitchFamily="50" charset="-128"/>
                <a:cs typeface="Times New Roman" pitchFamily="18" charset="0"/>
              </a:rPr>
              <a:t>水</a:t>
            </a:r>
            <a:r>
              <a:rPr lang="ja-JP" altLang="en-US" sz="3200" dirty="0">
                <a:ea typeface="ＭＳ Ｐゴシック" pitchFamily="50" charset="-128"/>
                <a:cs typeface="Times New Roman" pitchFamily="18" charset="0"/>
              </a:rPr>
              <a:t>フロリデーション</a:t>
            </a:r>
            <a:r>
              <a:rPr lang="en-US" altLang="ja-JP" sz="3200" dirty="0">
                <a:ea typeface="ＭＳ Ｐゴシック" pitchFamily="50" charset="-128"/>
                <a:cs typeface="Times New Roman" pitchFamily="18" charset="0"/>
              </a:rPr>
              <a:t/>
            </a:r>
            <a:br>
              <a:rPr lang="en-US" altLang="ja-JP" sz="3200" dirty="0">
                <a:ea typeface="ＭＳ Ｐゴシック" pitchFamily="50" charset="-128"/>
                <a:cs typeface="Times New Roman" pitchFamily="18" charset="0"/>
              </a:rPr>
            </a:br>
            <a:r>
              <a:rPr lang="ja-JP" altLang="en-US" sz="3200" dirty="0">
                <a:ea typeface="ＭＳ Ｐゴシック" pitchFamily="50" charset="-128"/>
                <a:cs typeface="Times New Roman" pitchFamily="18" charset="0"/>
              </a:rPr>
              <a:t>推進中止を求める要望書</a:t>
            </a:r>
            <a:r>
              <a:rPr lang="en-US" altLang="ja-JP" sz="3200" dirty="0">
                <a:ea typeface="ＭＳ Ｐゴシック" pitchFamily="50" charset="-128"/>
                <a:cs typeface="Times New Roman" pitchFamily="18" charset="0"/>
              </a:rPr>
              <a:t/>
            </a:r>
            <a:br>
              <a:rPr lang="en-US" altLang="ja-JP" sz="3200" dirty="0">
                <a:ea typeface="ＭＳ Ｐゴシック" pitchFamily="50" charset="-128"/>
                <a:cs typeface="Times New Roman" pitchFamily="18" charset="0"/>
              </a:rPr>
            </a:br>
            <a:r>
              <a:rPr lang="ja-JP" altLang="en-US" sz="3200" dirty="0">
                <a:ea typeface="ＭＳ Ｐゴシック" pitchFamily="50" charset="-128"/>
                <a:cs typeface="Times New Roman" pitchFamily="18" charset="0"/>
              </a:rPr>
              <a:t>平成</a:t>
            </a:r>
            <a:r>
              <a:rPr lang="en-US" altLang="ja-JP" sz="3200" dirty="0">
                <a:ea typeface="ＭＳ Ｐゴシック" pitchFamily="50" charset="-128"/>
                <a:cs typeface="Times New Roman" pitchFamily="18" charset="0"/>
              </a:rPr>
              <a:t>25</a:t>
            </a:r>
            <a:r>
              <a:rPr lang="ja-JP" altLang="en-US" sz="3200" dirty="0">
                <a:ea typeface="ＭＳ Ｐゴシック" pitchFamily="50" charset="-128"/>
                <a:cs typeface="Times New Roman" pitchFamily="18" charset="0"/>
              </a:rPr>
              <a:t>年</a:t>
            </a:r>
            <a:r>
              <a:rPr lang="en-US" altLang="ja-JP" sz="3200" dirty="0">
                <a:ea typeface="ＭＳ Ｐゴシック" pitchFamily="50" charset="-128"/>
                <a:cs typeface="Times New Roman" pitchFamily="18" charset="0"/>
              </a:rPr>
              <a:t>8</a:t>
            </a:r>
            <a:r>
              <a:rPr lang="ja-JP" altLang="en-US" sz="3200" dirty="0">
                <a:ea typeface="ＭＳ Ｐゴシック" pitchFamily="50" charset="-128"/>
                <a:cs typeface="Times New Roman" pitchFamily="18" charset="0"/>
              </a:rPr>
              <a:t>月</a:t>
            </a:r>
            <a:r>
              <a:rPr lang="en-US" altLang="ja-JP" sz="3200" dirty="0">
                <a:ea typeface="ＭＳ Ｐゴシック" pitchFamily="50" charset="-128"/>
                <a:cs typeface="Times New Roman" pitchFamily="18" charset="0"/>
              </a:rPr>
              <a:t>22</a:t>
            </a:r>
            <a:r>
              <a:rPr lang="ja-JP" altLang="en-US" sz="3200" dirty="0">
                <a:ea typeface="ＭＳ Ｐゴシック" pitchFamily="50" charset="-128"/>
                <a:cs typeface="Times New Roman" pitchFamily="18" charset="0"/>
              </a:rPr>
              <a:t>日</a:t>
            </a:r>
            <a:endParaRPr lang="ja-JP" altLang="en-US" sz="3200" dirty="0">
              <a:ea typeface="ＭＳ Ｐゴシック" pitchFamily="50" charset="-128"/>
              <a:cs typeface="Times New Roman" pitchFamily="18" charset="0"/>
            </a:endParaRPr>
          </a:p>
        </p:txBody>
      </p:sp>
      <p:sp>
        <p:nvSpPr>
          <p:cNvPr id="3" name="テキスト ボックス 2"/>
          <p:cNvSpPr txBox="1"/>
          <p:nvPr/>
        </p:nvSpPr>
        <p:spPr>
          <a:xfrm>
            <a:off x="561265" y="1781931"/>
            <a:ext cx="1286050" cy="342943"/>
          </a:xfrm>
          <a:prstGeom prst="rect">
            <a:avLst/>
          </a:prstGeom>
          <a:noFill/>
        </p:spPr>
        <p:txBody>
          <a:bodyPr wrap="none" lIns="65306" tIns="32653" rIns="65306" bIns="32653" rtlCol="0">
            <a:spAutoFit/>
          </a:bodyPr>
          <a:lstStyle/>
          <a:p>
            <a:r>
              <a:rPr kumimoji="1" lang="ja-JP" altLang="en-US" dirty="0" smtClean="0"/>
              <a:t>要望の理由</a:t>
            </a:r>
            <a:endParaRPr kumimoji="1" lang="ja-JP" altLang="en-US" dirty="0"/>
          </a:p>
        </p:txBody>
      </p:sp>
      <p:sp>
        <p:nvSpPr>
          <p:cNvPr id="4" name="テキスト ボックス 3"/>
          <p:cNvSpPr txBox="1"/>
          <p:nvPr/>
        </p:nvSpPr>
        <p:spPr>
          <a:xfrm>
            <a:off x="577833" y="2288736"/>
            <a:ext cx="5173332" cy="4156807"/>
          </a:xfrm>
          <a:prstGeom prst="rect">
            <a:avLst/>
          </a:prstGeom>
          <a:solidFill>
            <a:schemeClr val="bg1"/>
          </a:solidFill>
          <a:ln w="38100">
            <a:solidFill>
              <a:schemeClr val="tx1"/>
            </a:solidFill>
          </a:ln>
        </p:spPr>
        <p:txBody>
          <a:bodyPr wrap="none" lIns="65306" tIns="32653" rIns="65306" bIns="32653" rtlCol="0">
            <a:spAutoFit/>
          </a:bodyPr>
          <a:lstStyle/>
          <a:p>
            <a:pPr marL="530615" indent="-530615">
              <a:lnSpc>
                <a:spcPts val="2857"/>
              </a:lnSpc>
              <a:buAutoNum type="arabicPeriod"/>
            </a:pPr>
            <a:r>
              <a:rPr lang="ja-JP" altLang="en-US" dirty="0" smtClean="0"/>
              <a:t>厚生労働省見解で、水道は清廉な水の供給で</a:t>
            </a:r>
            <a:endParaRPr lang="en-US" altLang="ja-JP" dirty="0" smtClean="0"/>
          </a:p>
          <a:p>
            <a:pPr>
              <a:lnSpc>
                <a:spcPts val="2857"/>
              </a:lnSpc>
            </a:pPr>
            <a:r>
              <a:rPr kumimoji="1" lang="ja-JP" altLang="en-US" dirty="0" smtClean="0"/>
              <a:t>　基本的に薬品を添加すべきでない、としている。</a:t>
            </a:r>
            <a:endParaRPr kumimoji="1" lang="en-US" altLang="ja-JP" dirty="0" smtClean="0"/>
          </a:p>
          <a:p>
            <a:pPr>
              <a:lnSpc>
                <a:spcPts val="2857"/>
              </a:lnSpc>
            </a:pPr>
            <a:endParaRPr kumimoji="1" lang="en-US" altLang="ja-JP" dirty="0" smtClean="0"/>
          </a:p>
          <a:p>
            <a:pPr>
              <a:lnSpc>
                <a:spcPts val="2857"/>
              </a:lnSpc>
            </a:pPr>
            <a:r>
              <a:rPr lang="en-US" altLang="ja-JP" dirty="0" smtClean="0">
                <a:solidFill>
                  <a:srgbClr val="FF0000"/>
                </a:solidFill>
              </a:rPr>
              <a:t>2.</a:t>
            </a:r>
            <a:r>
              <a:rPr lang="ja-JP" altLang="en-US" dirty="0" smtClean="0">
                <a:solidFill>
                  <a:srgbClr val="FF0000"/>
                </a:solidFill>
              </a:rPr>
              <a:t>　選択の余地がなくなる。</a:t>
            </a:r>
            <a:endParaRPr lang="en-US" altLang="ja-JP" dirty="0" smtClean="0">
              <a:solidFill>
                <a:srgbClr val="FF0000"/>
              </a:solidFill>
            </a:endParaRPr>
          </a:p>
          <a:p>
            <a:pPr>
              <a:lnSpc>
                <a:spcPts val="2857"/>
              </a:lnSpc>
            </a:pPr>
            <a:endParaRPr lang="en-US" altLang="ja-JP" dirty="0" smtClean="0">
              <a:solidFill>
                <a:srgbClr val="FF0000"/>
              </a:solidFill>
            </a:endParaRPr>
          </a:p>
          <a:p>
            <a:pPr>
              <a:lnSpc>
                <a:spcPts val="2857"/>
              </a:lnSpc>
            </a:pPr>
            <a:r>
              <a:rPr kumimoji="1" lang="en-US" altLang="ja-JP" dirty="0" smtClean="0"/>
              <a:t>3.</a:t>
            </a:r>
            <a:r>
              <a:rPr kumimoji="1" lang="ja-JP" altLang="en-US" dirty="0" smtClean="0"/>
              <a:t>　</a:t>
            </a:r>
            <a:r>
              <a:rPr kumimoji="1" lang="en-US" altLang="ja-JP" dirty="0" smtClean="0"/>
              <a:t>99</a:t>
            </a:r>
            <a:r>
              <a:rPr kumimoji="1" lang="ja-JP" altLang="en-US" dirty="0" smtClean="0"/>
              <a:t>％は生活用水として下水に流す。水性環境</a:t>
            </a:r>
            <a:endParaRPr kumimoji="1" lang="en-US" altLang="ja-JP" dirty="0" smtClean="0"/>
          </a:p>
          <a:p>
            <a:pPr>
              <a:lnSpc>
                <a:spcPts val="2857"/>
              </a:lnSpc>
            </a:pPr>
            <a:r>
              <a:rPr lang="ja-JP" altLang="en-US" dirty="0"/>
              <a:t>　</a:t>
            </a:r>
            <a:r>
              <a:rPr lang="ja-JP" altLang="en-US" dirty="0" smtClean="0"/>
              <a:t>　有害性があるとされている。</a:t>
            </a:r>
            <a:endParaRPr lang="en-US" altLang="ja-JP" dirty="0" smtClean="0"/>
          </a:p>
          <a:p>
            <a:pPr>
              <a:lnSpc>
                <a:spcPts val="2857"/>
              </a:lnSpc>
            </a:pPr>
            <a:r>
              <a:rPr kumimoji="1" lang="en-US" altLang="ja-JP" dirty="0" smtClean="0"/>
              <a:t>4.</a:t>
            </a:r>
            <a:r>
              <a:rPr kumimoji="1" lang="ja-JP" altLang="en-US" dirty="0" smtClean="0"/>
              <a:t>　歯磨き指導やおやつの与え方、早期治療で</a:t>
            </a:r>
            <a:endParaRPr kumimoji="1" lang="en-US" altLang="ja-JP" dirty="0" smtClean="0"/>
          </a:p>
          <a:p>
            <a:pPr>
              <a:lnSpc>
                <a:spcPts val="2857"/>
              </a:lnSpc>
            </a:pPr>
            <a:r>
              <a:rPr lang="ja-JP" altLang="en-US" dirty="0"/>
              <a:t>　</a:t>
            </a:r>
            <a:r>
              <a:rPr lang="ja-JP" altLang="en-US" dirty="0" smtClean="0"/>
              <a:t>　</a:t>
            </a:r>
            <a:r>
              <a:rPr kumimoji="1" lang="ja-JP" altLang="en-US" dirty="0" smtClean="0"/>
              <a:t>むし歯は減らせる。</a:t>
            </a:r>
            <a:endParaRPr kumimoji="1" lang="en-US" altLang="ja-JP" dirty="0" smtClean="0"/>
          </a:p>
          <a:p>
            <a:pPr>
              <a:lnSpc>
                <a:spcPts val="2857"/>
              </a:lnSpc>
            </a:pPr>
            <a:r>
              <a:rPr lang="en-US" altLang="ja-JP" dirty="0" smtClean="0"/>
              <a:t>5.</a:t>
            </a:r>
            <a:r>
              <a:rPr lang="ja-JP" altLang="en-US" dirty="0" smtClean="0"/>
              <a:t>　安全性に疑問がある。斑状歯や全身影響の懸念</a:t>
            </a:r>
            <a:endParaRPr lang="en-US" altLang="ja-JP" dirty="0" smtClean="0"/>
          </a:p>
          <a:p>
            <a:pPr>
              <a:lnSpc>
                <a:spcPts val="2857"/>
              </a:lnSpc>
            </a:pPr>
            <a:r>
              <a:rPr kumimoji="1" lang="en-US" altLang="ja-JP" dirty="0" smtClean="0"/>
              <a:t>6.</a:t>
            </a:r>
            <a:r>
              <a:rPr kumimoji="1" lang="ja-JP" altLang="en-US" dirty="0" smtClean="0"/>
              <a:t>　市民の間で賛否が分かれている。</a:t>
            </a:r>
            <a:endParaRPr kumimoji="1" lang="ja-JP" altLang="en-US" dirty="0"/>
          </a:p>
        </p:txBody>
      </p:sp>
    </p:spTree>
    <p:extLst>
      <p:ext uri="{BB962C8B-B14F-4D97-AF65-F5344CB8AC3E}">
        <p14:creationId xmlns:p14="http://schemas.microsoft.com/office/powerpoint/2010/main" xmlns="" val="20240718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18"/>
          <p:cNvSpPr>
            <a:spLocks noGrp="1" noChangeArrowheads="1"/>
          </p:cNvSpPr>
          <p:nvPr>
            <p:ph type="title"/>
          </p:nvPr>
        </p:nvSpPr>
        <p:spPr>
          <a:xfrm>
            <a:off x="2360326" y="240074"/>
            <a:ext cx="4474783" cy="771514"/>
          </a:xfrm>
          <a:solidFill>
            <a:schemeClr val="bg1"/>
          </a:solidFill>
        </p:spPr>
        <p:txBody>
          <a:bodyPr/>
          <a:lstStyle/>
          <a:p>
            <a:pPr algn="ctr" eaLnBrk="1" hangingPunct="1"/>
            <a:r>
              <a:rPr lang="ja-JP" altLang="en-US" sz="4300" dirty="0">
                <a:solidFill>
                  <a:srgbClr val="FF0000"/>
                </a:solidFill>
                <a:ea typeface="ＭＳ Ｐゴシック" pitchFamily="50" charset="-128"/>
                <a:cs typeface="Times New Roman" pitchFamily="18" charset="0"/>
              </a:rPr>
              <a:t>選択の自由とは</a:t>
            </a:r>
            <a:endParaRPr lang="ja-JP" altLang="en-US" sz="4300" dirty="0">
              <a:solidFill>
                <a:srgbClr val="FF0000"/>
              </a:solidFill>
              <a:ea typeface="ＭＳ Ｐゴシック" pitchFamily="50" charset="-128"/>
              <a:cs typeface="Times New Roman" pitchFamily="18" charset="0"/>
            </a:endParaRPr>
          </a:p>
        </p:txBody>
      </p:sp>
      <p:sp>
        <p:nvSpPr>
          <p:cNvPr id="4" name="テキスト ボックス 3"/>
          <p:cNvSpPr txBox="1"/>
          <p:nvPr/>
        </p:nvSpPr>
        <p:spPr>
          <a:xfrm>
            <a:off x="457257" y="2297446"/>
            <a:ext cx="3119885" cy="809737"/>
          </a:xfrm>
          <a:prstGeom prst="rect">
            <a:avLst/>
          </a:prstGeom>
          <a:solidFill>
            <a:schemeClr val="bg1"/>
          </a:solidFill>
          <a:ln w="38100">
            <a:solidFill>
              <a:schemeClr val="tx1"/>
            </a:solidFill>
          </a:ln>
        </p:spPr>
        <p:txBody>
          <a:bodyPr wrap="none" lIns="65306" tIns="32653" rIns="65306" bIns="32653" rtlCol="0">
            <a:spAutoFit/>
          </a:bodyPr>
          <a:lstStyle/>
          <a:p>
            <a:pPr>
              <a:lnSpc>
                <a:spcPts val="2857"/>
              </a:lnSpc>
            </a:pPr>
            <a:r>
              <a:rPr kumimoji="1" lang="ja-JP" altLang="en-US" dirty="0" smtClean="0"/>
              <a:t>１　フロリデーションは</a:t>
            </a:r>
            <a:r>
              <a:rPr kumimoji="1" lang="en-US" altLang="ja-JP" dirty="0" smtClean="0"/>
              <a:t>EBM</a:t>
            </a:r>
            <a:r>
              <a:rPr lang="ja-JP" altLang="en-US" dirty="0" smtClean="0"/>
              <a:t>か？</a:t>
            </a:r>
            <a:endParaRPr lang="en-US" altLang="ja-JP" dirty="0" smtClean="0"/>
          </a:p>
          <a:p>
            <a:pPr>
              <a:lnSpc>
                <a:spcPts val="2857"/>
              </a:lnSpc>
            </a:pPr>
            <a:r>
              <a:rPr lang="ja-JP" altLang="en-US" dirty="0" smtClean="0"/>
              <a:t>　　人々の健康に良いことか？</a:t>
            </a:r>
            <a:endParaRPr kumimoji="1" lang="en-US" altLang="ja-JP" dirty="0" smtClean="0"/>
          </a:p>
        </p:txBody>
      </p:sp>
      <p:sp>
        <p:nvSpPr>
          <p:cNvPr id="5" name="テキスト ボックス 4"/>
          <p:cNvSpPr txBox="1"/>
          <p:nvPr/>
        </p:nvSpPr>
        <p:spPr>
          <a:xfrm>
            <a:off x="457258" y="3377566"/>
            <a:ext cx="8167742" cy="1181634"/>
          </a:xfrm>
          <a:prstGeom prst="rect">
            <a:avLst/>
          </a:prstGeom>
          <a:solidFill>
            <a:schemeClr val="bg1"/>
          </a:solidFill>
          <a:ln w="38100">
            <a:solidFill>
              <a:schemeClr val="tx1"/>
            </a:solidFill>
          </a:ln>
        </p:spPr>
        <p:txBody>
          <a:bodyPr wrap="none" lIns="65306" tIns="32653" rIns="65306" bIns="32653" rtlCol="0">
            <a:spAutoFit/>
          </a:bodyPr>
          <a:lstStyle/>
          <a:p>
            <a:pPr>
              <a:lnSpc>
                <a:spcPts val="2857"/>
              </a:lnSpc>
            </a:pPr>
            <a:r>
              <a:rPr lang="ja-JP" altLang="en-US" dirty="0" smtClean="0"/>
              <a:t>２</a:t>
            </a:r>
            <a:r>
              <a:rPr kumimoji="1" lang="ja-JP" altLang="en-US" dirty="0" smtClean="0"/>
              <a:t>　総ての人々が平等に扱われているか？</a:t>
            </a:r>
            <a:endParaRPr kumimoji="1" lang="en-US" altLang="ja-JP" dirty="0" smtClean="0"/>
          </a:p>
          <a:p>
            <a:pPr>
              <a:lnSpc>
                <a:spcPts val="2857"/>
              </a:lnSpc>
            </a:pPr>
            <a:r>
              <a:rPr lang="ja-JP" altLang="en-US" dirty="0" smtClean="0"/>
              <a:t>　　自分の権利と同等の権利を相手に与えているか？</a:t>
            </a:r>
            <a:endParaRPr lang="en-US" altLang="ja-JP" dirty="0" smtClean="0"/>
          </a:p>
          <a:p>
            <a:pPr>
              <a:lnSpc>
                <a:spcPts val="2857"/>
              </a:lnSpc>
            </a:pPr>
            <a:r>
              <a:rPr kumimoji="1" lang="ja-JP" altLang="en-US" dirty="0" smtClean="0"/>
              <a:t>　</a:t>
            </a:r>
            <a:r>
              <a:rPr kumimoji="1" lang="ja-JP" altLang="en-US" dirty="0" smtClean="0">
                <a:solidFill>
                  <a:srgbClr val="FF0000"/>
                </a:solidFill>
              </a:rPr>
              <a:t>“</a:t>
            </a:r>
            <a:r>
              <a:rPr lang="ja-JP" altLang="en-US" sz="2300" dirty="0">
                <a:solidFill>
                  <a:srgbClr val="FF0000"/>
                </a:solidFill>
              </a:rPr>
              <a:t>賛成する人には</a:t>
            </a:r>
            <a:r>
              <a:rPr lang="en-US" altLang="ja-JP" sz="2300" dirty="0">
                <a:solidFill>
                  <a:srgbClr val="FF0000"/>
                </a:solidFill>
              </a:rPr>
              <a:t>1</a:t>
            </a:r>
            <a:r>
              <a:rPr lang="ja-JP" altLang="en-US" sz="2300" dirty="0">
                <a:solidFill>
                  <a:srgbClr val="FF0000"/>
                </a:solidFill>
              </a:rPr>
              <a:t>万円、反対する人には</a:t>
            </a:r>
            <a:r>
              <a:rPr lang="en-US" altLang="ja-JP" sz="2300" dirty="0">
                <a:solidFill>
                  <a:srgbClr val="FF0000"/>
                </a:solidFill>
              </a:rPr>
              <a:t>10</a:t>
            </a:r>
            <a:r>
              <a:rPr lang="ja-JP" altLang="en-US" sz="2300" dirty="0">
                <a:solidFill>
                  <a:srgbClr val="FF0000"/>
                </a:solidFill>
              </a:rPr>
              <a:t>万円”ではならない。</a:t>
            </a:r>
            <a:endParaRPr lang="en-US" altLang="ja-JP" sz="2300" dirty="0">
              <a:solidFill>
                <a:srgbClr val="FF0000"/>
              </a:solidFill>
            </a:endParaRPr>
          </a:p>
        </p:txBody>
      </p:sp>
      <p:sp>
        <p:nvSpPr>
          <p:cNvPr id="6" name="テキスト ボックス 5"/>
          <p:cNvSpPr txBox="1"/>
          <p:nvPr/>
        </p:nvSpPr>
        <p:spPr>
          <a:xfrm>
            <a:off x="457258" y="4972029"/>
            <a:ext cx="5223025" cy="1181634"/>
          </a:xfrm>
          <a:prstGeom prst="rect">
            <a:avLst/>
          </a:prstGeom>
          <a:solidFill>
            <a:schemeClr val="bg1"/>
          </a:solidFill>
          <a:ln w="38100">
            <a:solidFill>
              <a:schemeClr val="tx1"/>
            </a:solidFill>
          </a:ln>
        </p:spPr>
        <p:txBody>
          <a:bodyPr wrap="none" lIns="65306" tIns="32653" rIns="65306" bIns="32653" rtlCol="0">
            <a:spAutoFit/>
          </a:bodyPr>
          <a:lstStyle/>
          <a:p>
            <a:pPr>
              <a:lnSpc>
                <a:spcPts val="2857"/>
              </a:lnSpc>
            </a:pPr>
            <a:r>
              <a:rPr lang="ja-JP" altLang="en-US" dirty="0" smtClean="0"/>
              <a:t>３</a:t>
            </a:r>
            <a:r>
              <a:rPr kumimoji="1" lang="ja-JP" altLang="en-US" dirty="0" smtClean="0"/>
              <a:t>　</a:t>
            </a:r>
            <a:r>
              <a:rPr kumimoji="1" lang="en-US" altLang="ja-JP" dirty="0" smtClean="0"/>
              <a:t>[ </a:t>
            </a:r>
            <a:r>
              <a:rPr kumimoji="1" lang="ja-JP" altLang="en-US" dirty="0" smtClean="0"/>
              <a:t>社会の考え </a:t>
            </a:r>
            <a:r>
              <a:rPr kumimoji="1" lang="en-US" altLang="ja-JP" dirty="0" smtClean="0"/>
              <a:t>]</a:t>
            </a:r>
            <a:r>
              <a:rPr kumimoji="1" lang="ja-JP" altLang="en-US" dirty="0" smtClean="0"/>
              <a:t>を尊重するときに、人々に</a:t>
            </a:r>
            <a:r>
              <a:rPr kumimoji="1" lang="en-US" altLang="ja-JP" dirty="0" smtClean="0"/>
              <a:t>EBM</a:t>
            </a:r>
            <a:r>
              <a:rPr kumimoji="1" lang="ja-JP" altLang="en-US" dirty="0" smtClean="0"/>
              <a:t>情報</a:t>
            </a:r>
            <a:endParaRPr kumimoji="1" lang="en-US" altLang="ja-JP" dirty="0" smtClean="0"/>
          </a:p>
          <a:p>
            <a:pPr>
              <a:lnSpc>
                <a:spcPts val="2857"/>
              </a:lnSpc>
            </a:pPr>
            <a:r>
              <a:rPr lang="ja-JP" altLang="en-US" dirty="0" smtClean="0">
                <a:solidFill>
                  <a:srgbClr val="FF0000"/>
                </a:solidFill>
              </a:rPr>
              <a:t>　　</a:t>
            </a:r>
            <a:r>
              <a:rPr lang="ja-JP" altLang="en-US" dirty="0" smtClean="0"/>
              <a:t>が正しく伝わっているか？</a:t>
            </a:r>
            <a:endParaRPr lang="en-US" altLang="ja-JP" dirty="0" smtClean="0"/>
          </a:p>
          <a:p>
            <a:pPr>
              <a:lnSpc>
                <a:spcPts val="2857"/>
              </a:lnSpc>
            </a:pPr>
            <a:r>
              <a:rPr kumimoji="1" lang="ja-JP" altLang="en-US" dirty="0" smtClean="0">
                <a:solidFill>
                  <a:srgbClr val="FF0000"/>
                </a:solidFill>
              </a:rPr>
              <a:t>　　ｲﾝﾀｰﾈｯﾄ情報や好き嫌いで判断されていないか。</a:t>
            </a:r>
            <a:endParaRPr kumimoji="1" lang="en-US" altLang="ja-JP" dirty="0" smtClean="0">
              <a:solidFill>
                <a:srgbClr val="FF0000"/>
              </a:solidFill>
            </a:endParaRPr>
          </a:p>
        </p:txBody>
      </p:sp>
      <p:sp>
        <p:nvSpPr>
          <p:cNvPr id="7" name="テキスト ボックス 6"/>
          <p:cNvSpPr txBox="1"/>
          <p:nvPr/>
        </p:nvSpPr>
        <p:spPr>
          <a:xfrm>
            <a:off x="1691680" y="1165892"/>
            <a:ext cx="5877050" cy="866163"/>
          </a:xfrm>
          <a:prstGeom prst="rect">
            <a:avLst/>
          </a:prstGeom>
          <a:noFill/>
        </p:spPr>
        <p:txBody>
          <a:bodyPr wrap="none" lIns="65306" tIns="32653" rIns="65306" bIns="32653" rtlCol="0">
            <a:spAutoFit/>
          </a:bodyPr>
          <a:lstStyle/>
          <a:p>
            <a:r>
              <a:rPr lang="ja-JP" altLang="en-US" sz="2600" dirty="0"/>
              <a:t>“希望する総ての人々へのサービスを</a:t>
            </a:r>
            <a:endParaRPr lang="en-US" altLang="ja-JP" sz="2600" dirty="0"/>
          </a:p>
          <a:p>
            <a:r>
              <a:rPr lang="ja-JP" altLang="en-US" sz="2600" dirty="0"/>
              <a:t>可能にしていることは、強制、ではない。“</a:t>
            </a:r>
            <a:endParaRPr lang="ja-JP" altLang="en-US" sz="2600" dirty="0"/>
          </a:p>
        </p:txBody>
      </p:sp>
    </p:spTree>
    <p:extLst>
      <p:ext uri="{BB962C8B-B14F-4D97-AF65-F5344CB8AC3E}">
        <p14:creationId xmlns:p14="http://schemas.microsoft.com/office/powerpoint/2010/main" xmlns="" val="20240718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728061" y="2143114"/>
            <a:ext cx="7819571" cy="4400740"/>
          </a:xfrm>
          <a:solidFill>
            <a:srgbClr val="CCECFF"/>
          </a:solidFill>
          <a:ln w="12700">
            <a:solidFill>
              <a:schemeClr val="folHlink"/>
            </a:solidFill>
            <a:miter lim="800000"/>
            <a:headEnd/>
            <a:tailEnd/>
          </a:ln>
        </p:spPr>
        <p:txBody>
          <a:bodyPr lIns="90477" tIns="44445" rIns="90477" bIns="44445"/>
          <a:lstStyle/>
          <a:p>
            <a:pPr eaLnBrk="1" hangingPunct="1">
              <a:lnSpc>
                <a:spcPct val="90000"/>
              </a:lnSpc>
              <a:buFontTx/>
              <a:buNone/>
            </a:pPr>
            <a:endParaRPr lang="en-US" altLang="ja-JP" sz="500" b="1" dirty="0">
              <a:latin typeface="Arial" charset="0"/>
            </a:endParaRPr>
          </a:p>
          <a:p>
            <a:pPr eaLnBrk="1" hangingPunct="1">
              <a:lnSpc>
                <a:spcPct val="90000"/>
              </a:lnSpc>
              <a:buFontTx/>
              <a:buNone/>
            </a:pPr>
            <a:r>
              <a:rPr lang="ja-JP" altLang="en-US" sz="2000" b="1" dirty="0">
                <a:latin typeface="Arial" charset="0"/>
                <a:ea typeface="ＭＳ Ｐ明朝" pitchFamily="18" charset="-128"/>
              </a:rPr>
              <a:t>　</a:t>
            </a:r>
            <a:r>
              <a:rPr lang="ja-JP" altLang="en-US" sz="800" b="1" dirty="0">
                <a:latin typeface="Century" pitchFamily="18" charset="0"/>
                <a:ea typeface="ＭＳ 明朝" pitchFamily="17" charset="-128"/>
              </a:rPr>
              <a:t> </a:t>
            </a:r>
            <a:r>
              <a:rPr lang="ja-JP" altLang="en-US" sz="1000" b="1" dirty="0">
                <a:latin typeface="Century" pitchFamily="18" charset="0"/>
                <a:ea typeface="ＭＳ 明朝" pitchFamily="17" charset="-128"/>
              </a:rPr>
              <a:t> </a:t>
            </a:r>
            <a:r>
              <a:rPr lang="ja-JP" altLang="en-US" sz="2400" b="1" dirty="0">
                <a:ea typeface="ＭＳ 明朝" pitchFamily="17" charset="-128"/>
              </a:rPr>
              <a:t>● 米国医師会  </a:t>
            </a:r>
            <a:r>
              <a:rPr lang="en-US" altLang="ja-JP" sz="2400" b="1" dirty="0">
                <a:ea typeface="ＭＳ 明朝" pitchFamily="17" charset="-128"/>
              </a:rPr>
              <a:t>( AMA 1847</a:t>
            </a:r>
            <a:r>
              <a:rPr lang="ja-JP" altLang="en-US" sz="2400" b="1" dirty="0">
                <a:ea typeface="ＭＳ 明朝" pitchFamily="17" charset="-128"/>
              </a:rPr>
              <a:t>年設立</a:t>
            </a:r>
            <a:r>
              <a:rPr lang="en-US" altLang="ja-JP" sz="2400" b="1" dirty="0">
                <a:ea typeface="ＭＳ 明朝" pitchFamily="17" charset="-128"/>
              </a:rPr>
              <a:t>) </a:t>
            </a:r>
            <a:endParaRPr lang="en-US" altLang="ja-JP" sz="2400" b="1" dirty="0">
              <a:ea typeface="ＭＳ 明朝" pitchFamily="17" charset="-128"/>
            </a:endParaRPr>
          </a:p>
          <a:p>
            <a:pPr eaLnBrk="1" hangingPunct="1">
              <a:lnSpc>
                <a:spcPct val="90000"/>
              </a:lnSpc>
              <a:buFontTx/>
              <a:buNone/>
            </a:pPr>
            <a:r>
              <a:rPr lang="ja-JP" altLang="en-US" sz="2400" b="1" dirty="0">
                <a:ea typeface="ＭＳ 明朝" pitchFamily="17" charset="-128"/>
              </a:rPr>
              <a:t>   ● </a:t>
            </a:r>
            <a:r>
              <a:rPr lang="ja-JP" altLang="en-US" sz="2400" b="1" dirty="0">
                <a:ea typeface="ＭＳ 明朝" pitchFamily="17" charset="-128"/>
              </a:rPr>
              <a:t>米国歯科医師会  </a:t>
            </a:r>
            <a:r>
              <a:rPr lang="en-US" altLang="ja-JP" sz="2400" b="1" dirty="0">
                <a:ea typeface="ＭＳ 明朝" pitchFamily="17" charset="-128"/>
              </a:rPr>
              <a:t>( ADA 1859</a:t>
            </a:r>
            <a:r>
              <a:rPr lang="ja-JP" altLang="en-US" sz="2400" b="1" dirty="0">
                <a:ea typeface="ＭＳ 明朝" pitchFamily="17" charset="-128"/>
              </a:rPr>
              <a:t>年</a:t>
            </a:r>
            <a:r>
              <a:rPr lang="en-US" altLang="ja-JP" sz="2400" b="1" dirty="0">
                <a:ea typeface="ＭＳ 明朝" pitchFamily="17" charset="-128"/>
              </a:rPr>
              <a:t>)         </a:t>
            </a:r>
            <a:endParaRPr lang="ja-JP" altLang="en-US" sz="2400" b="1" dirty="0">
              <a:ea typeface="ＭＳ 明朝" pitchFamily="17" charset="-128"/>
            </a:endParaRPr>
          </a:p>
          <a:p>
            <a:pPr eaLnBrk="1" hangingPunct="1">
              <a:lnSpc>
                <a:spcPct val="95000"/>
              </a:lnSpc>
              <a:buFontTx/>
              <a:buNone/>
            </a:pPr>
            <a:r>
              <a:rPr lang="ja-JP" altLang="en-US" sz="2400" b="1" dirty="0">
                <a:ea typeface="ＭＳ 明朝" pitchFamily="17" charset="-128"/>
              </a:rPr>
              <a:t>   ● 米国栄養士会  </a:t>
            </a:r>
            <a:r>
              <a:rPr lang="en-US" altLang="ja-JP" sz="2400" b="1" dirty="0">
                <a:ea typeface="ＭＳ 明朝" pitchFamily="17" charset="-128"/>
              </a:rPr>
              <a:t>( ADA 1917</a:t>
            </a:r>
            <a:r>
              <a:rPr lang="ja-JP" altLang="en-US" sz="2400" b="1" dirty="0">
                <a:ea typeface="ＭＳ 明朝" pitchFamily="17" charset="-128"/>
              </a:rPr>
              <a:t>年</a:t>
            </a:r>
            <a:r>
              <a:rPr lang="en-US" altLang="ja-JP" sz="2400" b="1" dirty="0">
                <a:ea typeface="ＭＳ 明朝" pitchFamily="17" charset="-128"/>
              </a:rPr>
              <a:t>)             </a:t>
            </a:r>
            <a:endParaRPr lang="en-US" altLang="ja-JP" sz="2400" b="1" dirty="0">
              <a:ea typeface="ＭＳ 明朝" pitchFamily="17" charset="-128"/>
            </a:endParaRPr>
          </a:p>
          <a:p>
            <a:pPr eaLnBrk="1" hangingPunct="1">
              <a:lnSpc>
                <a:spcPct val="95000"/>
              </a:lnSpc>
              <a:buFontTx/>
              <a:buNone/>
            </a:pPr>
            <a:r>
              <a:rPr lang="ja-JP" altLang="en-US" sz="2400" b="1" dirty="0">
                <a:ea typeface="ＭＳ 明朝" pitchFamily="17" charset="-128"/>
              </a:rPr>
              <a:t>   </a:t>
            </a:r>
            <a:r>
              <a:rPr lang="ja-JP" altLang="en-US" sz="2400" b="1" dirty="0">
                <a:ea typeface="ＭＳ 明朝" pitchFamily="17" charset="-128"/>
              </a:rPr>
              <a:t>● 米国小児科学会  </a:t>
            </a:r>
            <a:r>
              <a:rPr lang="en-US" altLang="ja-JP" sz="2400" b="1" dirty="0">
                <a:ea typeface="ＭＳ 明朝" pitchFamily="17" charset="-128"/>
              </a:rPr>
              <a:t>( AAP 1930</a:t>
            </a:r>
            <a:r>
              <a:rPr lang="ja-JP" altLang="en-US" sz="2400" b="1" dirty="0">
                <a:ea typeface="ＭＳ 明朝" pitchFamily="17" charset="-128"/>
              </a:rPr>
              <a:t>年</a:t>
            </a:r>
            <a:r>
              <a:rPr lang="en-US" altLang="ja-JP" sz="2400" b="1" dirty="0">
                <a:ea typeface="ＭＳ 明朝" pitchFamily="17" charset="-128"/>
              </a:rPr>
              <a:t>)         </a:t>
            </a:r>
            <a:endParaRPr lang="ja-JP" altLang="en-US" sz="2400" b="1" dirty="0">
              <a:ea typeface="ＭＳ 明朝" pitchFamily="17" charset="-128"/>
            </a:endParaRPr>
          </a:p>
          <a:p>
            <a:pPr eaLnBrk="1" hangingPunct="1">
              <a:lnSpc>
                <a:spcPct val="95000"/>
              </a:lnSpc>
              <a:buFontTx/>
              <a:buNone/>
            </a:pPr>
            <a:r>
              <a:rPr lang="ja-JP" altLang="en-US" sz="2400" b="1" dirty="0">
                <a:ea typeface="ＭＳ 明朝" pitchFamily="17" charset="-128"/>
              </a:rPr>
              <a:t>   ● 米国家庭医学会 </a:t>
            </a:r>
            <a:r>
              <a:rPr lang="en-US" altLang="ja-JP" sz="2400" b="1" dirty="0">
                <a:ea typeface="ＭＳ 明朝" pitchFamily="17" charset="-128"/>
              </a:rPr>
              <a:t>( AAFP 1947</a:t>
            </a:r>
            <a:r>
              <a:rPr lang="ja-JP" altLang="en-US" sz="2400" b="1" dirty="0">
                <a:ea typeface="ＭＳ 明朝" pitchFamily="17" charset="-128"/>
              </a:rPr>
              <a:t>年</a:t>
            </a:r>
            <a:r>
              <a:rPr lang="en-US" altLang="ja-JP" sz="2400" b="1" dirty="0">
                <a:ea typeface="ＭＳ 明朝" pitchFamily="17" charset="-128"/>
              </a:rPr>
              <a:t>)</a:t>
            </a:r>
            <a:r>
              <a:rPr lang="ja-JP" altLang="en-US" sz="2400" b="1" dirty="0">
                <a:ea typeface="ＭＳ 明朝" pitchFamily="17" charset="-128"/>
              </a:rPr>
              <a:t>　    </a:t>
            </a:r>
          </a:p>
          <a:p>
            <a:pPr eaLnBrk="1" hangingPunct="1">
              <a:lnSpc>
                <a:spcPct val="95000"/>
              </a:lnSpc>
              <a:buFontTx/>
              <a:buNone/>
            </a:pPr>
            <a:r>
              <a:rPr lang="ja-JP" altLang="en-US" sz="2400" b="1" dirty="0">
                <a:ea typeface="ＭＳ 明朝" pitchFamily="17" charset="-128"/>
              </a:rPr>
              <a:t>   ● 米国公衆衛生協会  </a:t>
            </a:r>
            <a:r>
              <a:rPr lang="en-US" altLang="ja-JP" sz="2400" b="1" dirty="0">
                <a:ea typeface="ＭＳ 明朝" pitchFamily="17" charset="-128"/>
              </a:rPr>
              <a:t>( APHA 1872</a:t>
            </a:r>
            <a:r>
              <a:rPr lang="ja-JP" altLang="en-US" sz="2400" b="1" dirty="0">
                <a:ea typeface="ＭＳ 明朝" pitchFamily="17" charset="-128"/>
              </a:rPr>
              <a:t>年</a:t>
            </a:r>
            <a:r>
              <a:rPr lang="en-US" altLang="ja-JP" sz="2400" b="1" dirty="0">
                <a:ea typeface="ＭＳ 明朝" pitchFamily="17" charset="-128"/>
              </a:rPr>
              <a:t>)  </a:t>
            </a:r>
            <a:r>
              <a:rPr lang="ja-JP" altLang="en-US" sz="2400" b="1" dirty="0">
                <a:ea typeface="ＭＳ 明朝" pitchFamily="17" charset="-128"/>
              </a:rPr>
              <a:t> </a:t>
            </a:r>
            <a:endParaRPr lang="ja-JP" altLang="en-US" sz="2400" b="1" dirty="0">
              <a:ea typeface="ＭＳ 明朝" pitchFamily="17" charset="-128"/>
            </a:endParaRPr>
          </a:p>
          <a:p>
            <a:pPr eaLnBrk="1" hangingPunct="1">
              <a:lnSpc>
                <a:spcPct val="95000"/>
              </a:lnSpc>
              <a:buFontTx/>
              <a:buNone/>
            </a:pPr>
            <a:r>
              <a:rPr lang="ja-JP" altLang="en-US" sz="2400" b="1" dirty="0">
                <a:ea typeface="ＭＳ 明朝" pitchFamily="17" charset="-128"/>
              </a:rPr>
              <a:t>   ● 全米科学アカデミー医学研究所  </a:t>
            </a:r>
            <a:r>
              <a:rPr lang="en-US" altLang="ja-JP" sz="2400" b="1" dirty="0">
                <a:ea typeface="ＭＳ 明朝" pitchFamily="17" charset="-128"/>
              </a:rPr>
              <a:t>( NASIM 1863</a:t>
            </a:r>
            <a:r>
              <a:rPr lang="ja-JP" altLang="en-US" sz="2400" b="1" dirty="0">
                <a:ea typeface="ＭＳ 明朝" pitchFamily="17" charset="-128"/>
              </a:rPr>
              <a:t>年</a:t>
            </a:r>
            <a:r>
              <a:rPr lang="en-US" altLang="ja-JP" sz="2400" b="1" dirty="0">
                <a:ea typeface="ＭＳ 明朝" pitchFamily="17" charset="-128"/>
              </a:rPr>
              <a:t>)</a:t>
            </a:r>
          </a:p>
          <a:p>
            <a:pPr eaLnBrk="1" hangingPunct="1">
              <a:lnSpc>
                <a:spcPct val="95000"/>
              </a:lnSpc>
              <a:buFontTx/>
              <a:buNone/>
            </a:pPr>
            <a:r>
              <a:rPr lang="en-US" altLang="ja-JP" sz="2400" b="1" dirty="0">
                <a:ea typeface="ＭＳ 明朝" pitchFamily="17" charset="-128"/>
              </a:rPr>
              <a:t>   ● </a:t>
            </a:r>
            <a:r>
              <a:rPr lang="ja-JP" altLang="en-US" sz="2400" b="1" dirty="0">
                <a:ea typeface="ＭＳ 明朝" pitchFamily="17" charset="-128"/>
              </a:rPr>
              <a:t>米国公衆衛生局  </a:t>
            </a:r>
            <a:r>
              <a:rPr lang="en-US" altLang="ja-JP" sz="2400" b="1" dirty="0">
                <a:ea typeface="ＭＳ 明朝" pitchFamily="17" charset="-128"/>
              </a:rPr>
              <a:t>( USPHS 1798</a:t>
            </a:r>
            <a:r>
              <a:rPr lang="ja-JP" altLang="en-US" sz="2400" b="1" dirty="0">
                <a:ea typeface="ＭＳ 明朝" pitchFamily="17" charset="-128"/>
              </a:rPr>
              <a:t>年</a:t>
            </a:r>
            <a:r>
              <a:rPr lang="en-US" altLang="ja-JP" sz="2400" b="1" dirty="0">
                <a:ea typeface="ＭＳ 明朝" pitchFamily="17" charset="-128"/>
              </a:rPr>
              <a:t>)</a:t>
            </a:r>
          </a:p>
          <a:p>
            <a:pPr eaLnBrk="1" hangingPunct="1">
              <a:lnSpc>
                <a:spcPct val="95000"/>
              </a:lnSpc>
              <a:buFontTx/>
              <a:buNone/>
            </a:pPr>
            <a:r>
              <a:rPr lang="en-US" altLang="ja-JP" sz="2400" b="1" dirty="0">
                <a:ea typeface="ＭＳ 明朝" pitchFamily="17" charset="-128"/>
              </a:rPr>
              <a:t>   ● </a:t>
            </a:r>
            <a:r>
              <a:rPr lang="ja-JP" altLang="en-US" sz="2400" b="1" dirty="0">
                <a:ea typeface="ＭＳ 明朝" pitchFamily="17" charset="-128"/>
              </a:rPr>
              <a:t>米国国立</a:t>
            </a:r>
            <a:r>
              <a:rPr lang="ja-JP" altLang="en-US" sz="2400" b="1" dirty="0">
                <a:ea typeface="ＭＳ 明朝" pitchFamily="17" charset="-128"/>
              </a:rPr>
              <a:t>衛生研究所  </a:t>
            </a:r>
            <a:r>
              <a:rPr lang="en-US" altLang="ja-JP" sz="2400" b="1" dirty="0">
                <a:ea typeface="ＭＳ 明朝" pitchFamily="17" charset="-128"/>
              </a:rPr>
              <a:t>( NIH  1891</a:t>
            </a:r>
            <a:r>
              <a:rPr lang="ja-JP" altLang="en-US" sz="2400" b="1" dirty="0">
                <a:ea typeface="ＭＳ 明朝" pitchFamily="17" charset="-128"/>
              </a:rPr>
              <a:t>年</a:t>
            </a:r>
            <a:r>
              <a:rPr lang="en-US" altLang="ja-JP" sz="2400" b="1" dirty="0">
                <a:ea typeface="ＭＳ 明朝" pitchFamily="17" charset="-128"/>
              </a:rPr>
              <a:t>)</a:t>
            </a:r>
          </a:p>
          <a:p>
            <a:pPr eaLnBrk="1" hangingPunct="1">
              <a:lnSpc>
                <a:spcPct val="95000"/>
              </a:lnSpc>
              <a:buFontTx/>
              <a:buNone/>
            </a:pPr>
            <a:r>
              <a:rPr lang="en-US" altLang="ja-JP" sz="2400" b="1" dirty="0">
                <a:ea typeface="ＭＳ 明朝" pitchFamily="17" charset="-128"/>
              </a:rPr>
              <a:t>   ● </a:t>
            </a:r>
            <a:r>
              <a:rPr lang="ja-JP" altLang="en-US" sz="2400" b="1" dirty="0">
                <a:ea typeface="ＭＳ 明朝" pitchFamily="17" charset="-128"/>
              </a:rPr>
              <a:t>米国疾病予防管理センター </a:t>
            </a:r>
            <a:r>
              <a:rPr lang="en-US" altLang="ja-JP" sz="2400" b="1" dirty="0">
                <a:ea typeface="ＭＳ 明朝" pitchFamily="17" charset="-128"/>
              </a:rPr>
              <a:t>( CDC 1946</a:t>
            </a:r>
            <a:r>
              <a:rPr lang="ja-JP" altLang="en-US" sz="2400" b="1" dirty="0">
                <a:ea typeface="ＭＳ 明朝" pitchFamily="17" charset="-128"/>
              </a:rPr>
              <a:t>年</a:t>
            </a:r>
            <a:r>
              <a:rPr lang="en-US" altLang="ja-JP" sz="2400" b="1" dirty="0">
                <a:ea typeface="ＭＳ 明朝" pitchFamily="17" charset="-128"/>
              </a:rPr>
              <a:t>)  </a:t>
            </a:r>
            <a:endParaRPr lang="en-US" altLang="ja-JP" sz="2400" b="1" dirty="0">
              <a:ea typeface="ＭＳ 明朝" pitchFamily="17" charset="-128"/>
            </a:endParaRPr>
          </a:p>
        </p:txBody>
      </p:sp>
      <p:sp>
        <p:nvSpPr>
          <p:cNvPr id="15363" name="Rectangle 3"/>
          <p:cNvSpPr>
            <a:spLocks noChangeArrowheads="1"/>
          </p:cNvSpPr>
          <p:nvPr/>
        </p:nvSpPr>
        <p:spPr bwMode="auto">
          <a:xfrm>
            <a:off x="629770" y="2040274"/>
            <a:ext cx="8020731" cy="4606449"/>
          </a:xfrm>
          <a:prstGeom prst="rect">
            <a:avLst/>
          </a:prstGeom>
          <a:noFill/>
          <a:ln w="25400" cap="sq">
            <a:solidFill>
              <a:srgbClr val="FFFF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429" tIns="45715" rIns="91429" bIns="45715" anchor="ctr"/>
          <a:lstStyle>
            <a:lvl1pPr eaLnBrk="0" hangingPunct="0">
              <a:spcBef>
                <a:spcPct val="20000"/>
              </a:spcBef>
              <a:buClr>
                <a:schemeClr val="accent2"/>
              </a:buClr>
              <a:buSzPct val="80000"/>
              <a:buFont typeface="Wingdings" pitchFamily="2" charset="2"/>
              <a:buChar char="l"/>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lr>
                <a:schemeClr val="tx1"/>
              </a:buClr>
              <a:buSzPct val="90000"/>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lr>
                <a:schemeClr val="accent1"/>
              </a:buClr>
              <a:buSzPct val="60000"/>
              <a:buFont typeface="Wingdings" pitchFamily="2" charset="2"/>
              <a:buChar char="l"/>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lr>
                <a:schemeClr val="tx1"/>
              </a:buClr>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lr>
                <a:schemeClr val="accent1"/>
              </a:buClr>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ea typeface="ＭＳ Ｐゴシック" pitchFamily="50" charset="-128"/>
              </a:defRPr>
            </a:lvl9pPr>
          </a:lstStyle>
          <a:p>
            <a:pPr algn="ctr">
              <a:spcBef>
                <a:spcPct val="0"/>
              </a:spcBef>
              <a:buClrTx/>
              <a:buSzTx/>
              <a:buFontTx/>
              <a:buNone/>
            </a:pPr>
            <a:endParaRPr kumimoji="0" lang="ja-JP" altLang="ja-JP" sz="2400" dirty="0"/>
          </a:p>
        </p:txBody>
      </p:sp>
      <p:sp>
        <p:nvSpPr>
          <p:cNvPr id="2" name="テキスト ボックス 1"/>
          <p:cNvSpPr txBox="1"/>
          <p:nvPr/>
        </p:nvSpPr>
        <p:spPr>
          <a:xfrm>
            <a:off x="907986" y="291509"/>
            <a:ext cx="7423948" cy="866163"/>
          </a:xfrm>
          <a:prstGeom prst="rect">
            <a:avLst/>
          </a:prstGeom>
          <a:solidFill>
            <a:schemeClr val="bg1"/>
          </a:solidFill>
        </p:spPr>
        <p:txBody>
          <a:bodyPr wrap="none" lIns="65306" tIns="32653" rIns="65306" bIns="32653" rtlCol="0">
            <a:spAutoFit/>
          </a:bodyPr>
          <a:lstStyle/>
          <a:p>
            <a:pPr algn="ctr"/>
            <a:r>
              <a:rPr lang="ja-JP" altLang="en-US" sz="2600" dirty="0"/>
              <a:t>米国では、多数の専門機関が一致して</a:t>
            </a:r>
            <a:r>
              <a:rPr lang="en-US" altLang="ja-JP" sz="2600" dirty="0"/>
              <a:t>WF</a:t>
            </a:r>
            <a:r>
              <a:rPr lang="ja-JP" altLang="en-US" sz="2600" dirty="0"/>
              <a:t>を推奨し、</a:t>
            </a:r>
            <a:endParaRPr lang="en-US" altLang="ja-JP" sz="2600" dirty="0"/>
          </a:p>
          <a:p>
            <a:pPr algn="ctr"/>
            <a:r>
              <a:rPr lang="ja-JP" altLang="en-US" sz="2600" dirty="0"/>
              <a:t>その背景の中で、住民啓発が成功しています。</a:t>
            </a:r>
            <a:endParaRPr lang="ja-JP" altLang="en-US" sz="2600" dirty="0"/>
          </a:p>
        </p:txBody>
      </p:sp>
      <p:sp>
        <p:nvSpPr>
          <p:cNvPr id="6" name="Text Box 4"/>
          <p:cNvSpPr txBox="1">
            <a:spLocks noChangeArrowheads="1"/>
          </p:cNvSpPr>
          <p:nvPr/>
        </p:nvSpPr>
        <p:spPr bwMode="auto">
          <a:xfrm>
            <a:off x="482346" y="1407663"/>
            <a:ext cx="8315579" cy="892542"/>
          </a:xfrm>
          <a:prstGeom prst="rect">
            <a:avLst/>
          </a:prstGeom>
          <a:solidFill>
            <a:schemeClr val="bg1"/>
          </a:solidFill>
          <a:ln>
            <a:noFill/>
          </a:ln>
        </p:spPr>
        <p:txBody>
          <a:bodyPr wrap="square" lIns="91429" tIns="45715" rIns="91429" bIns="45715">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ja-JP" altLang="en-US" sz="2600" b="1" dirty="0" smtClean="0">
                <a:latin typeface="Arial" charset="0"/>
                <a:ea typeface="HG丸ｺﾞｼｯｸM-PRO" pitchFamily="50" charset="-128"/>
              </a:rPr>
              <a:t>米国：水道</a:t>
            </a:r>
            <a:r>
              <a:rPr lang="ja-JP" altLang="en-US" sz="2600" b="1" dirty="0">
                <a:latin typeface="Arial" charset="0"/>
                <a:ea typeface="HG丸ｺﾞｼｯｸM-PRO" pitchFamily="50" charset="-128"/>
              </a:rPr>
              <a:t>水フロリデーションを推奨している</a:t>
            </a:r>
            <a:r>
              <a:rPr lang="ja-JP" altLang="en-US" sz="2600" b="1" dirty="0" smtClean="0">
                <a:latin typeface="Arial" charset="0"/>
                <a:ea typeface="HG丸ｺﾞｼｯｸM-PRO" pitchFamily="50" charset="-128"/>
              </a:rPr>
              <a:t>機関 </a:t>
            </a:r>
            <a:r>
              <a:rPr lang="en-US" altLang="ja-JP" sz="2600" b="1" dirty="0" smtClean="0">
                <a:latin typeface="Arial" charset="0"/>
                <a:ea typeface="HG丸ｺﾞｼｯｸM-PRO" pitchFamily="50" charset="-128"/>
              </a:rPr>
              <a:t>(A)</a:t>
            </a:r>
            <a:endParaRPr lang="ja-JP" altLang="en-US" sz="2600" b="1" dirty="0">
              <a:latin typeface="Arial" charset="0"/>
              <a:ea typeface="HG丸ｺﾞｼｯｸM-PRO" pitchFamily="50" charset="-128"/>
            </a:endParaRPr>
          </a:p>
        </p:txBody>
      </p:sp>
    </p:spTree>
    <p:extLst>
      <p:ext uri="{BB962C8B-B14F-4D97-AF65-F5344CB8AC3E}">
        <p14:creationId xmlns:p14="http://schemas.microsoft.com/office/powerpoint/2010/main" xmlns="" val="4003893123"/>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9" descr="口腔内（不良）"/>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2364" y="857286"/>
            <a:ext cx="7815381" cy="5444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テキスト ボックス 6"/>
          <p:cNvSpPr txBox="1">
            <a:spLocks noChangeArrowheads="1"/>
          </p:cNvSpPr>
          <p:nvPr/>
        </p:nvSpPr>
        <p:spPr bwMode="auto">
          <a:xfrm>
            <a:off x="702363" y="6150124"/>
            <a:ext cx="3972506" cy="707866"/>
          </a:xfrm>
          <a:prstGeom prst="rect">
            <a:avLst/>
          </a:prstGeom>
          <a:solidFill>
            <a:schemeClr val="accent5">
              <a:lumMod val="75000"/>
            </a:schemeClr>
          </a:solidFill>
          <a:ln>
            <a:noFill/>
          </a:ln>
          <a:extLst/>
        </p:spPr>
        <p:txBody>
          <a:bodyPr wrap="square" lIns="91418" tIns="45710" rIns="91418" bIns="4571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en-US" altLang="ja-JP" sz="2000" dirty="0">
                <a:solidFill>
                  <a:schemeClr val="bg1"/>
                </a:solidFill>
              </a:rPr>
              <a:t>DMFT:40</a:t>
            </a:r>
            <a:r>
              <a:rPr lang="ja-JP" altLang="en-US" sz="2000" dirty="0">
                <a:solidFill>
                  <a:schemeClr val="bg1"/>
                </a:solidFill>
              </a:rPr>
              <a:t>～</a:t>
            </a:r>
            <a:r>
              <a:rPr lang="en-US" altLang="ja-JP" sz="2000" dirty="0">
                <a:solidFill>
                  <a:schemeClr val="bg1"/>
                </a:solidFill>
              </a:rPr>
              <a:t>45 </a:t>
            </a:r>
            <a:r>
              <a:rPr lang="ja-JP" altLang="en-US" sz="2000" dirty="0">
                <a:solidFill>
                  <a:schemeClr val="bg1"/>
                </a:solidFill>
              </a:rPr>
              <a:t>歳</a:t>
            </a:r>
            <a:endParaRPr lang="en-US" altLang="ja-JP" sz="2000" dirty="0">
              <a:solidFill>
                <a:schemeClr val="bg1"/>
              </a:solidFill>
            </a:endParaRPr>
          </a:p>
          <a:p>
            <a:pPr algn="ctr" eaLnBrk="1" hangingPunct="1"/>
            <a:r>
              <a:rPr lang="en-US" altLang="ja-JP" sz="2000" dirty="0">
                <a:solidFill>
                  <a:schemeClr val="bg1"/>
                </a:solidFill>
              </a:rPr>
              <a:t> 15.5</a:t>
            </a:r>
            <a:r>
              <a:rPr lang="ja-JP" altLang="en-US" sz="2000" dirty="0">
                <a:solidFill>
                  <a:schemeClr val="bg1"/>
                </a:solidFill>
              </a:rPr>
              <a:t>本</a:t>
            </a:r>
            <a:r>
              <a:rPr lang="en-US" altLang="ja-JP" sz="2000" dirty="0">
                <a:solidFill>
                  <a:schemeClr val="bg1"/>
                </a:solidFill>
              </a:rPr>
              <a:t>(2005) </a:t>
            </a:r>
            <a:r>
              <a:rPr lang="en-US" altLang="ja-JP" sz="2000" dirty="0">
                <a:solidFill>
                  <a:schemeClr val="bg1"/>
                </a:solidFill>
                <a:sym typeface="Wingdings" pitchFamily="2" charset="2"/>
              </a:rPr>
              <a:t> </a:t>
            </a:r>
            <a:r>
              <a:rPr lang="en-US" altLang="ja-JP" sz="2000" dirty="0" smtClean="0">
                <a:solidFill>
                  <a:schemeClr val="bg1"/>
                </a:solidFill>
                <a:sym typeface="Wingdings" pitchFamily="2" charset="2"/>
              </a:rPr>
              <a:t>15.5</a:t>
            </a:r>
            <a:r>
              <a:rPr lang="ja-JP" altLang="en-US" sz="2000" dirty="0" smtClean="0">
                <a:solidFill>
                  <a:schemeClr val="bg1"/>
                </a:solidFill>
                <a:sym typeface="Wingdings" pitchFamily="2" charset="2"/>
              </a:rPr>
              <a:t>本</a:t>
            </a:r>
            <a:r>
              <a:rPr lang="en-US" altLang="ja-JP" sz="2000" dirty="0" smtClean="0">
                <a:solidFill>
                  <a:schemeClr val="bg1"/>
                </a:solidFill>
                <a:sym typeface="Wingdings" pitchFamily="2" charset="2"/>
              </a:rPr>
              <a:t>(</a:t>
            </a:r>
            <a:r>
              <a:rPr lang="en-US" altLang="ja-JP" sz="2000" dirty="0">
                <a:solidFill>
                  <a:schemeClr val="bg1"/>
                </a:solidFill>
                <a:sym typeface="Wingdings" pitchFamily="2" charset="2"/>
              </a:rPr>
              <a:t>2011)</a:t>
            </a:r>
            <a:endParaRPr lang="ja-JP" altLang="en-US" sz="2000" dirty="0">
              <a:solidFill>
                <a:schemeClr val="bg1"/>
              </a:solidFill>
            </a:endParaRPr>
          </a:p>
        </p:txBody>
      </p:sp>
      <p:sp>
        <p:nvSpPr>
          <p:cNvPr id="2" name="正方形/長方形 1"/>
          <p:cNvSpPr/>
          <p:nvPr/>
        </p:nvSpPr>
        <p:spPr>
          <a:xfrm>
            <a:off x="4674869" y="6150124"/>
            <a:ext cx="3842876" cy="707866"/>
          </a:xfrm>
          <a:prstGeom prst="rect">
            <a:avLst/>
          </a:prstGeom>
          <a:solidFill>
            <a:schemeClr val="accent5">
              <a:lumMod val="75000"/>
            </a:schemeClr>
          </a:solidFill>
        </p:spPr>
        <p:txBody>
          <a:bodyPr wrap="square" lIns="91418" tIns="45710" rIns="91418" bIns="45710">
            <a:spAutoFit/>
          </a:bodyPr>
          <a:lstStyle/>
          <a:p>
            <a:pPr algn="ctr">
              <a:defRPr/>
            </a:pPr>
            <a:r>
              <a:rPr lang="en-US" altLang="ja-JP" sz="2000" dirty="0">
                <a:solidFill>
                  <a:schemeClr val="bg1"/>
                </a:solidFill>
              </a:rPr>
              <a:t>8020</a:t>
            </a:r>
            <a:r>
              <a:rPr lang="ja-JP" altLang="en-US" sz="2000" dirty="0">
                <a:solidFill>
                  <a:schemeClr val="bg1"/>
                </a:solidFill>
              </a:rPr>
              <a:t>達成者率</a:t>
            </a:r>
            <a:endParaRPr lang="en-US" altLang="ja-JP" sz="2000" dirty="0">
              <a:solidFill>
                <a:schemeClr val="bg1"/>
              </a:solidFill>
            </a:endParaRPr>
          </a:p>
          <a:p>
            <a:pPr algn="ctr">
              <a:defRPr/>
            </a:pPr>
            <a:r>
              <a:rPr lang="en-US" altLang="ja-JP" sz="2000" dirty="0">
                <a:solidFill>
                  <a:schemeClr val="bg1"/>
                </a:solidFill>
              </a:rPr>
              <a:t>24%(2005) </a:t>
            </a:r>
            <a:r>
              <a:rPr lang="en-US" altLang="ja-JP" sz="2000" dirty="0">
                <a:solidFill>
                  <a:schemeClr val="bg1"/>
                </a:solidFill>
                <a:sym typeface="Wingdings" pitchFamily="2" charset="2"/>
              </a:rPr>
              <a:t> </a:t>
            </a:r>
            <a:r>
              <a:rPr lang="en-US" altLang="ja-JP" sz="2000" dirty="0">
                <a:solidFill>
                  <a:schemeClr val="bg1"/>
                </a:solidFill>
              </a:rPr>
              <a:t>38%(2011)</a:t>
            </a:r>
          </a:p>
        </p:txBody>
      </p:sp>
      <p:sp>
        <p:nvSpPr>
          <p:cNvPr id="3" name="テキスト ボックス 2"/>
          <p:cNvSpPr txBox="1"/>
          <p:nvPr/>
        </p:nvSpPr>
        <p:spPr>
          <a:xfrm>
            <a:off x="302955" y="188640"/>
            <a:ext cx="2031303" cy="369322"/>
          </a:xfrm>
          <a:prstGeom prst="rect">
            <a:avLst/>
          </a:prstGeom>
          <a:noFill/>
        </p:spPr>
        <p:txBody>
          <a:bodyPr wrap="none" lIns="91429" tIns="45715" rIns="91429" bIns="45715" rtlCol="0">
            <a:spAutoFit/>
          </a:bodyPr>
          <a:lstStyle/>
          <a:p>
            <a:r>
              <a:rPr lang="ja-JP" altLang="en-US" dirty="0" smtClean="0">
                <a:solidFill>
                  <a:schemeClr val="bg1"/>
                </a:solidFill>
              </a:rPr>
              <a:t>歯科疾患実態調査</a:t>
            </a:r>
            <a:endParaRPr kumimoji="1" lang="ja-JP" altLang="en-US" dirty="0">
              <a:solidFill>
                <a:schemeClr val="bg1"/>
              </a:solidFill>
            </a:endParaRPr>
          </a:p>
        </p:txBody>
      </p:sp>
    </p:spTree>
    <p:extLst>
      <p:ext uri="{BB962C8B-B14F-4D97-AF65-F5344CB8AC3E}">
        <p14:creationId xmlns:p14="http://schemas.microsoft.com/office/powerpoint/2010/main" xmlns="" val="25883230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body" idx="1"/>
          </p:nvPr>
        </p:nvSpPr>
        <p:spPr>
          <a:xfrm>
            <a:off x="920237" y="1705000"/>
            <a:ext cx="7391400" cy="4800600"/>
          </a:xfrm>
          <a:solidFill>
            <a:srgbClr val="CCECFF"/>
          </a:solidFill>
          <a:ln w="12700">
            <a:solidFill>
              <a:srgbClr val="969696"/>
            </a:solidFill>
          </a:ln>
        </p:spPr>
        <p:txBody>
          <a:bodyPr lIns="90477" tIns="44445" rIns="90477" bIns="44445"/>
          <a:lstStyle/>
          <a:p>
            <a:pPr eaLnBrk="1" hangingPunct="1">
              <a:lnSpc>
                <a:spcPct val="90000"/>
              </a:lnSpc>
              <a:buFontTx/>
              <a:buNone/>
              <a:defRPr/>
            </a:pPr>
            <a:endParaRPr lang="en-US" altLang="ja-JP" sz="700" b="1" dirty="0">
              <a:latin typeface="Arial" pitchFamily="34" charset="0"/>
            </a:endParaRPr>
          </a:p>
          <a:p>
            <a:pPr eaLnBrk="1" hangingPunct="1">
              <a:lnSpc>
                <a:spcPct val="90000"/>
              </a:lnSpc>
              <a:buFontTx/>
              <a:buNone/>
              <a:defRPr/>
            </a:pPr>
            <a:r>
              <a:rPr lang="ja-JP" altLang="en-US" sz="1600" b="1" dirty="0">
                <a:effectLst>
                  <a:outerShdw blurRad="38100" dist="38100" dir="2700000" algn="tl">
                    <a:srgbClr val="000000"/>
                  </a:outerShdw>
                </a:effectLst>
                <a:latin typeface="Century" pitchFamily="18" charset="0"/>
                <a:ea typeface="ＭＳ 明朝" pitchFamily="17" charset="-128"/>
              </a:rPr>
              <a:t>　</a:t>
            </a:r>
            <a:r>
              <a:rPr lang="ja-JP" altLang="en-US" sz="2400" b="1" dirty="0">
                <a:effectLst>
                  <a:outerShdw blurRad="38100" dist="38100" dir="2700000" algn="tl">
                    <a:srgbClr val="000000"/>
                  </a:outerShdw>
                </a:effectLst>
                <a:latin typeface="ＭＳ Ｐ明朝" pitchFamily="18" charset="-128"/>
                <a:ea typeface="ＭＳ Ｐ明朝" pitchFamily="18" charset="-128"/>
              </a:rPr>
              <a:t>● </a:t>
            </a:r>
            <a:r>
              <a:rPr lang="ja-JP" altLang="en-US" sz="2400" b="1" dirty="0">
                <a:latin typeface="ＭＳ Ｐ明朝" pitchFamily="18" charset="-128"/>
                <a:ea typeface="ＭＳ Ｐ明朝" pitchFamily="18" charset="-128"/>
              </a:rPr>
              <a:t>米国水道事業協会  </a:t>
            </a:r>
            <a:r>
              <a:rPr lang="en-US" altLang="ja-JP" sz="2400" b="1" dirty="0">
                <a:ea typeface="ＭＳ Ｐ明朝" pitchFamily="18" charset="-128"/>
              </a:rPr>
              <a:t>( AWWA 1881</a:t>
            </a:r>
            <a:r>
              <a:rPr lang="ja-JP" altLang="en-US" sz="2400" b="1" dirty="0">
                <a:ea typeface="ＭＳ Ｐ明朝" pitchFamily="18" charset="-128"/>
              </a:rPr>
              <a:t>年設立</a:t>
            </a:r>
            <a:r>
              <a:rPr lang="en-US" altLang="ja-JP" sz="2400" b="1" dirty="0">
                <a:ea typeface="ＭＳ Ｐ明朝" pitchFamily="18" charset="-128"/>
              </a:rPr>
              <a:t>)</a:t>
            </a:r>
          </a:p>
          <a:p>
            <a:pPr eaLnBrk="1" hangingPunct="1">
              <a:lnSpc>
                <a:spcPct val="95000"/>
              </a:lnSpc>
              <a:buFontTx/>
              <a:buNone/>
              <a:defRPr/>
            </a:pPr>
            <a:r>
              <a:rPr lang="ja-JP" altLang="en-US" sz="2400" b="1" dirty="0">
                <a:effectLst>
                  <a:outerShdw blurRad="38100" dist="38100" dir="2700000" algn="tl">
                    <a:srgbClr val="000000"/>
                  </a:outerShdw>
                </a:effectLst>
                <a:latin typeface="ＭＳ Ｐ明朝" pitchFamily="18" charset="-128"/>
                <a:ea typeface="ＭＳ Ｐ明朝" pitchFamily="18" charset="-128"/>
              </a:rPr>
              <a:t>　● </a:t>
            </a:r>
            <a:r>
              <a:rPr lang="ja-JP" altLang="en-US" sz="2400" b="1" dirty="0">
                <a:latin typeface="ＭＳ Ｐ明朝" pitchFamily="18" charset="-128"/>
                <a:ea typeface="ＭＳ Ｐ明朝" pitchFamily="18" charset="-128"/>
              </a:rPr>
              <a:t>米国科学振興協会  </a:t>
            </a:r>
            <a:r>
              <a:rPr lang="en-US" altLang="ja-JP" sz="2400" b="1" dirty="0">
                <a:ea typeface="ＭＳ Ｐ明朝" pitchFamily="18" charset="-128"/>
              </a:rPr>
              <a:t>( AAAS )</a:t>
            </a:r>
            <a:r>
              <a:rPr lang="en-US" altLang="ja-JP" sz="2400" b="1" dirty="0">
                <a:latin typeface="ＭＳ Ｐ明朝" pitchFamily="18" charset="-128"/>
                <a:ea typeface="ＭＳ Ｐ明朝" pitchFamily="18" charset="-128"/>
              </a:rPr>
              <a:t> </a:t>
            </a:r>
          </a:p>
          <a:p>
            <a:pPr eaLnBrk="1" hangingPunct="1">
              <a:lnSpc>
                <a:spcPct val="90000"/>
              </a:lnSpc>
              <a:buFontTx/>
              <a:buNone/>
              <a:defRPr/>
            </a:pPr>
            <a:r>
              <a:rPr lang="en-US" altLang="ja-JP" sz="2400" b="1" dirty="0">
                <a:effectLst>
                  <a:outerShdw blurRad="38100" dist="38100" dir="2700000" algn="tl">
                    <a:srgbClr val="000000"/>
                  </a:outerShdw>
                </a:effectLst>
                <a:latin typeface="ＭＳ Ｐ明朝" pitchFamily="18" charset="-128"/>
                <a:ea typeface="ＭＳ Ｐ明朝" pitchFamily="18" charset="-128"/>
              </a:rPr>
              <a:t>  ● </a:t>
            </a:r>
            <a:r>
              <a:rPr lang="ja-JP" altLang="en-US" sz="2400" b="1" dirty="0">
                <a:latin typeface="ＭＳ Ｐ明朝" pitchFamily="18" charset="-128"/>
                <a:ea typeface="ＭＳ Ｐ明朝" pitchFamily="18" charset="-128"/>
              </a:rPr>
              <a:t>米国科学健康会議  </a:t>
            </a:r>
            <a:r>
              <a:rPr lang="en-US" altLang="ja-JP" sz="2400" b="1" dirty="0">
                <a:ea typeface="ＭＳ Ｐ明朝" pitchFamily="18" charset="-128"/>
              </a:rPr>
              <a:t>( ACSH )</a:t>
            </a:r>
            <a:r>
              <a:rPr lang="en-US" altLang="ja-JP" sz="2400" b="1" dirty="0">
                <a:latin typeface="ＭＳ Ｐ明朝" pitchFamily="18" charset="-128"/>
                <a:ea typeface="ＭＳ Ｐ明朝" pitchFamily="18" charset="-128"/>
              </a:rPr>
              <a:t> </a:t>
            </a:r>
          </a:p>
          <a:p>
            <a:pPr eaLnBrk="1" hangingPunct="1">
              <a:lnSpc>
                <a:spcPct val="95000"/>
              </a:lnSpc>
              <a:buFontTx/>
              <a:buNone/>
              <a:defRPr/>
            </a:pPr>
            <a:r>
              <a:rPr lang="en-US" altLang="ja-JP" sz="2400" b="1" dirty="0">
                <a:effectLst>
                  <a:outerShdw blurRad="38100" dist="38100" dir="2700000" algn="tl">
                    <a:srgbClr val="000000"/>
                  </a:outerShdw>
                </a:effectLst>
                <a:latin typeface="ＭＳ Ｐ明朝" pitchFamily="18" charset="-128"/>
                <a:ea typeface="ＭＳ Ｐ明朝" pitchFamily="18" charset="-128"/>
              </a:rPr>
              <a:t>  ● </a:t>
            </a:r>
            <a:r>
              <a:rPr lang="ja-JP" altLang="en-US" sz="2400" b="1" dirty="0">
                <a:latin typeface="ＭＳ Ｐ明朝" pitchFamily="18" charset="-128"/>
                <a:ea typeface="ＭＳ Ｐ明朝" pitchFamily="18" charset="-128"/>
              </a:rPr>
              <a:t>米国糖尿病学会  </a:t>
            </a:r>
            <a:r>
              <a:rPr lang="en-US" altLang="ja-JP" sz="2400" b="1" dirty="0">
                <a:ea typeface="ＭＳ Ｐ明朝" pitchFamily="18" charset="-128"/>
              </a:rPr>
              <a:t>( ADA )</a:t>
            </a:r>
            <a:r>
              <a:rPr lang="en-US" altLang="ja-JP" sz="2400" b="1" dirty="0">
                <a:latin typeface="ＭＳ Ｐ明朝" pitchFamily="18" charset="-128"/>
                <a:ea typeface="ＭＳ Ｐ明朝" pitchFamily="18" charset="-128"/>
              </a:rPr>
              <a:t> </a:t>
            </a:r>
          </a:p>
          <a:p>
            <a:pPr eaLnBrk="1" hangingPunct="1">
              <a:lnSpc>
                <a:spcPct val="95000"/>
              </a:lnSpc>
              <a:buFontTx/>
              <a:buNone/>
              <a:defRPr/>
            </a:pPr>
            <a:r>
              <a:rPr lang="en-US" altLang="ja-JP" sz="2400" b="1" dirty="0">
                <a:latin typeface="ＭＳ Ｐ明朝" pitchFamily="18" charset="-128"/>
                <a:ea typeface="ＭＳ Ｐ明朝" pitchFamily="18" charset="-128"/>
              </a:rPr>
              <a:t>  </a:t>
            </a:r>
            <a:r>
              <a:rPr lang="en-US" altLang="ja-JP" sz="2400" b="1" dirty="0">
                <a:effectLst>
                  <a:outerShdw blurRad="38100" dist="38100" dir="2700000" algn="tl">
                    <a:srgbClr val="000000"/>
                  </a:outerShdw>
                </a:effectLst>
                <a:latin typeface="ＭＳ Ｐ明朝" pitchFamily="18" charset="-128"/>
                <a:ea typeface="ＭＳ Ｐ明朝" pitchFamily="18" charset="-128"/>
              </a:rPr>
              <a:t>● </a:t>
            </a:r>
            <a:r>
              <a:rPr lang="ja-JP" altLang="en-US" sz="2400" b="1" dirty="0">
                <a:latin typeface="ＭＳ Ｐ明朝" pitchFamily="18" charset="-128"/>
                <a:ea typeface="ＭＳ Ｐ明朝" pitchFamily="18" charset="-128"/>
              </a:rPr>
              <a:t>米国病院協会  </a:t>
            </a:r>
            <a:r>
              <a:rPr lang="en-US" altLang="ja-JP" sz="2400" b="1" dirty="0">
                <a:ea typeface="ＭＳ Ｐ明朝" pitchFamily="18" charset="-128"/>
              </a:rPr>
              <a:t>( AHA )</a:t>
            </a:r>
            <a:r>
              <a:rPr lang="en-US" altLang="ja-JP" sz="2400" b="1" dirty="0">
                <a:latin typeface="ＭＳ Ｐ明朝" pitchFamily="18" charset="-128"/>
                <a:ea typeface="ＭＳ Ｐ明朝" pitchFamily="18" charset="-128"/>
              </a:rPr>
              <a:t> </a:t>
            </a:r>
          </a:p>
          <a:p>
            <a:pPr eaLnBrk="1" hangingPunct="1">
              <a:lnSpc>
                <a:spcPct val="90000"/>
              </a:lnSpc>
              <a:buFontTx/>
              <a:buNone/>
              <a:defRPr/>
            </a:pPr>
            <a:r>
              <a:rPr lang="en-US" altLang="ja-JP" sz="2400" b="1" dirty="0">
                <a:effectLst>
                  <a:outerShdw blurRad="38100" dist="38100" dir="2700000" algn="tl">
                    <a:srgbClr val="000000"/>
                  </a:outerShdw>
                </a:effectLst>
                <a:latin typeface="ＭＳ Ｐ明朝" pitchFamily="18" charset="-128"/>
                <a:ea typeface="ＭＳ Ｐ明朝" pitchFamily="18" charset="-128"/>
              </a:rPr>
              <a:t>  ● </a:t>
            </a:r>
            <a:r>
              <a:rPr lang="ja-JP" altLang="en-US" sz="2400" b="1" dirty="0">
                <a:latin typeface="ＭＳ Ｐ明朝" pitchFamily="18" charset="-128"/>
                <a:ea typeface="ＭＳ Ｐ明朝" pitchFamily="18" charset="-128"/>
              </a:rPr>
              <a:t>国立癌研究所  </a:t>
            </a:r>
            <a:r>
              <a:rPr lang="en-US" altLang="ja-JP" sz="2400" b="1" dirty="0">
                <a:ea typeface="ＭＳ Ｐ明朝" pitchFamily="18" charset="-128"/>
              </a:rPr>
              <a:t>( NCI )</a:t>
            </a:r>
            <a:r>
              <a:rPr lang="en-US" altLang="ja-JP" sz="2400" b="1" dirty="0">
                <a:latin typeface="ＭＳ Ｐ明朝" pitchFamily="18" charset="-128"/>
                <a:ea typeface="ＭＳ Ｐ明朝" pitchFamily="18" charset="-128"/>
              </a:rPr>
              <a:t> </a:t>
            </a:r>
          </a:p>
          <a:p>
            <a:pPr eaLnBrk="1" hangingPunct="1">
              <a:lnSpc>
                <a:spcPct val="95000"/>
              </a:lnSpc>
              <a:buFontTx/>
              <a:buNone/>
              <a:defRPr/>
            </a:pPr>
            <a:r>
              <a:rPr lang="en-US" altLang="ja-JP" sz="2400" b="1" dirty="0">
                <a:effectLst>
                  <a:outerShdw blurRad="38100" dist="38100" dir="2700000" algn="tl">
                    <a:srgbClr val="000000"/>
                  </a:outerShdw>
                </a:effectLst>
                <a:latin typeface="ＭＳ Ｐ明朝" pitchFamily="18" charset="-128"/>
                <a:ea typeface="ＭＳ Ｐ明朝" pitchFamily="18" charset="-128"/>
              </a:rPr>
              <a:t>  ● </a:t>
            </a:r>
            <a:r>
              <a:rPr lang="ja-JP" altLang="en-US" sz="2400" b="1" dirty="0">
                <a:latin typeface="ＭＳ Ｐ明朝" pitchFamily="18" charset="-128"/>
                <a:ea typeface="ＭＳ Ｐ明朝" pitchFamily="18" charset="-128"/>
              </a:rPr>
              <a:t>国立循環器センター </a:t>
            </a:r>
            <a:r>
              <a:rPr lang="en-US" altLang="ja-JP" sz="2400" b="1" dirty="0">
                <a:ea typeface="ＭＳ Ｐ明朝" pitchFamily="18" charset="-128"/>
              </a:rPr>
              <a:t>( NHLBI )</a:t>
            </a:r>
            <a:r>
              <a:rPr lang="en-US" altLang="ja-JP" sz="2400" b="1" dirty="0">
                <a:effectLst>
                  <a:outerShdw blurRad="38100" dist="38100" dir="2700000" algn="tl">
                    <a:srgbClr val="000000"/>
                  </a:outerShdw>
                </a:effectLst>
                <a:latin typeface="ＭＳ Ｐ明朝" pitchFamily="18" charset="-128"/>
                <a:ea typeface="ＭＳ Ｐ明朝" pitchFamily="18" charset="-128"/>
              </a:rPr>
              <a:t> </a:t>
            </a:r>
          </a:p>
          <a:p>
            <a:pPr eaLnBrk="1" hangingPunct="1">
              <a:lnSpc>
                <a:spcPct val="95000"/>
              </a:lnSpc>
              <a:buFontTx/>
              <a:buNone/>
              <a:defRPr/>
            </a:pPr>
            <a:r>
              <a:rPr lang="en-US" altLang="ja-JP" sz="2400" b="1" dirty="0">
                <a:effectLst>
                  <a:outerShdw blurRad="38100" dist="38100" dir="2700000" algn="tl">
                    <a:srgbClr val="000000"/>
                  </a:outerShdw>
                </a:effectLst>
                <a:latin typeface="ＭＳ Ｐ明朝" pitchFamily="18" charset="-128"/>
                <a:ea typeface="ＭＳ Ｐ明朝" pitchFamily="18" charset="-128"/>
              </a:rPr>
              <a:t>  ● </a:t>
            </a:r>
            <a:r>
              <a:rPr lang="ja-JP" altLang="en-US" sz="2400" b="1" dirty="0">
                <a:ea typeface="ＭＳ Ｐ明朝" pitchFamily="18" charset="-128"/>
              </a:rPr>
              <a:t>米国消費者連盟 </a:t>
            </a:r>
            <a:r>
              <a:rPr lang="en-US" altLang="ja-JP" sz="2400" b="1" dirty="0">
                <a:ea typeface="ＭＳ Ｐ明朝" pitchFamily="18" charset="-128"/>
              </a:rPr>
              <a:t>( CFA ) </a:t>
            </a:r>
          </a:p>
          <a:p>
            <a:pPr eaLnBrk="1" hangingPunct="1">
              <a:lnSpc>
                <a:spcPct val="95000"/>
              </a:lnSpc>
              <a:buFontTx/>
              <a:buNone/>
              <a:defRPr/>
            </a:pPr>
            <a:r>
              <a:rPr lang="en-US" altLang="ja-JP" sz="2400" b="1" dirty="0">
                <a:effectLst>
                  <a:outerShdw blurRad="38100" dist="38100" dir="2700000" algn="tl">
                    <a:srgbClr val="000000"/>
                  </a:outerShdw>
                </a:effectLst>
                <a:ea typeface="ＭＳ Ｐ明朝" pitchFamily="18" charset="-128"/>
              </a:rPr>
              <a:t>  ● </a:t>
            </a:r>
            <a:r>
              <a:rPr lang="ja-JP" altLang="en-US" sz="2400" b="1" dirty="0">
                <a:ea typeface="ＭＳ Ｐ明朝" pitchFamily="18" charset="-128"/>
              </a:rPr>
              <a:t>米国労働組合総同盟産業別会議  </a:t>
            </a:r>
            <a:r>
              <a:rPr lang="en-US" altLang="ja-JP" sz="2400" b="1" dirty="0">
                <a:ea typeface="ＭＳ Ｐ明朝" pitchFamily="18" charset="-128"/>
              </a:rPr>
              <a:t>( AFL-CIO ) </a:t>
            </a:r>
          </a:p>
          <a:p>
            <a:pPr eaLnBrk="1" hangingPunct="1">
              <a:lnSpc>
                <a:spcPct val="95000"/>
              </a:lnSpc>
              <a:buFontTx/>
              <a:buNone/>
              <a:defRPr/>
            </a:pPr>
            <a:r>
              <a:rPr lang="en-US" altLang="ja-JP" sz="2400" b="1" dirty="0">
                <a:effectLst>
                  <a:outerShdw blurRad="38100" dist="38100" dir="2700000" algn="tl">
                    <a:srgbClr val="000000"/>
                  </a:outerShdw>
                </a:effectLst>
                <a:ea typeface="ＭＳ Ｐ明朝" pitchFamily="18" charset="-128"/>
              </a:rPr>
              <a:t>  ● </a:t>
            </a:r>
            <a:r>
              <a:rPr lang="ja-JP" altLang="en-US" sz="2400" b="1" dirty="0">
                <a:ea typeface="ＭＳ Ｐ明朝" pitchFamily="18" charset="-128"/>
              </a:rPr>
              <a:t>米国薬剤師会  </a:t>
            </a:r>
            <a:r>
              <a:rPr lang="en-US" altLang="ja-JP" sz="2400" b="1" dirty="0">
                <a:ea typeface="ＭＳ Ｐ明朝" pitchFamily="18" charset="-128"/>
              </a:rPr>
              <a:t>( APA ) </a:t>
            </a:r>
          </a:p>
          <a:p>
            <a:pPr eaLnBrk="1" hangingPunct="1">
              <a:lnSpc>
                <a:spcPct val="90000"/>
              </a:lnSpc>
              <a:buFontTx/>
              <a:buNone/>
              <a:defRPr/>
            </a:pPr>
            <a:r>
              <a:rPr lang="en-US" altLang="ja-JP" sz="2400" b="1" dirty="0">
                <a:effectLst>
                  <a:outerShdw blurRad="38100" dist="38100" dir="2700000" algn="tl">
                    <a:srgbClr val="000000"/>
                  </a:outerShdw>
                </a:effectLst>
                <a:ea typeface="ＭＳ Ｐ明朝" pitchFamily="18" charset="-128"/>
              </a:rPr>
              <a:t>  ● </a:t>
            </a:r>
            <a:r>
              <a:rPr lang="ja-JP" altLang="en-US" sz="2400" b="1" dirty="0">
                <a:ea typeface="ＭＳ Ｐ明朝" pitchFamily="18" charset="-128"/>
              </a:rPr>
              <a:t>米国アレルギー学会  </a:t>
            </a:r>
            <a:r>
              <a:rPr lang="en-US" altLang="ja-JP" sz="2400" b="1" dirty="0">
                <a:ea typeface="ＭＳ Ｐ明朝" pitchFamily="18" charset="-128"/>
              </a:rPr>
              <a:t>( AAA )</a:t>
            </a:r>
            <a:endParaRPr lang="en-US" altLang="ja-JP" sz="2400" b="1" dirty="0">
              <a:effectLst>
                <a:outerShdw blurRad="38100" dist="38100" dir="2700000" algn="tl">
                  <a:srgbClr val="000000"/>
                </a:outerShdw>
              </a:effectLst>
              <a:ea typeface="ＭＳ 明朝" pitchFamily="17" charset="-128"/>
            </a:endParaRPr>
          </a:p>
        </p:txBody>
      </p:sp>
      <p:sp>
        <p:nvSpPr>
          <p:cNvPr id="16387" name="Rectangle 3"/>
          <p:cNvSpPr>
            <a:spLocks noChangeArrowheads="1"/>
          </p:cNvSpPr>
          <p:nvPr/>
        </p:nvSpPr>
        <p:spPr bwMode="auto">
          <a:xfrm>
            <a:off x="844037" y="1628800"/>
            <a:ext cx="7543800" cy="4953000"/>
          </a:xfrm>
          <a:prstGeom prst="rect">
            <a:avLst/>
          </a:prstGeom>
          <a:noFill/>
          <a:ln w="25400" cap="sq">
            <a:solidFill>
              <a:srgbClr val="FFFF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429" tIns="45715" rIns="91429" bIns="45715" anchor="ctr"/>
          <a:lstStyle>
            <a:lvl1pPr eaLnBrk="0" hangingPunct="0">
              <a:spcBef>
                <a:spcPct val="20000"/>
              </a:spcBef>
              <a:buClr>
                <a:schemeClr val="accent2"/>
              </a:buClr>
              <a:buSzPct val="80000"/>
              <a:buFont typeface="Wingdings" pitchFamily="2" charset="2"/>
              <a:buChar char="l"/>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lr>
                <a:schemeClr val="tx1"/>
              </a:buClr>
              <a:buSzPct val="90000"/>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lr>
                <a:schemeClr val="accent1"/>
              </a:buClr>
              <a:buSzPct val="60000"/>
              <a:buFont typeface="Wingdings" pitchFamily="2" charset="2"/>
              <a:buChar char="l"/>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lr>
                <a:schemeClr val="tx1"/>
              </a:buClr>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lr>
                <a:schemeClr val="accent1"/>
              </a:buClr>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itchFamily="18" charset="0"/>
                <a:ea typeface="ＭＳ Ｐゴシック" pitchFamily="50" charset="-128"/>
              </a:defRPr>
            </a:lvl9pPr>
          </a:lstStyle>
          <a:p>
            <a:pPr algn="ctr">
              <a:spcBef>
                <a:spcPct val="0"/>
              </a:spcBef>
              <a:buClrTx/>
              <a:buSzTx/>
              <a:buFontTx/>
              <a:buNone/>
            </a:pPr>
            <a:endParaRPr kumimoji="0" lang="ja-JP" altLang="ja-JP" sz="2400" dirty="0">
              <a:solidFill>
                <a:srgbClr val="FFFF00"/>
              </a:solidFill>
            </a:endParaRPr>
          </a:p>
        </p:txBody>
      </p:sp>
      <p:sp>
        <p:nvSpPr>
          <p:cNvPr id="6" name="Text Box 4"/>
          <p:cNvSpPr txBox="1">
            <a:spLocks noChangeArrowheads="1"/>
          </p:cNvSpPr>
          <p:nvPr/>
        </p:nvSpPr>
        <p:spPr bwMode="auto">
          <a:xfrm>
            <a:off x="511063" y="561828"/>
            <a:ext cx="8315579" cy="892542"/>
          </a:xfrm>
          <a:prstGeom prst="rect">
            <a:avLst/>
          </a:prstGeom>
          <a:solidFill>
            <a:schemeClr val="bg1"/>
          </a:solidFill>
          <a:ln>
            <a:noFill/>
          </a:ln>
        </p:spPr>
        <p:txBody>
          <a:bodyPr wrap="square" lIns="91429" tIns="45715" rIns="91429" bIns="45715">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ja-JP" altLang="en-US" sz="2600" b="1" dirty="0" smtClean="0">
                <a:latin typeface="Arial" charset="0"/>
                <a:ea typeface="HG丸ｺﾞｼｯｸM-PRO" pitchFamily="50" charset="-128"/>
              </a:rPr>
              <a:t>米国：水道</a:t>
            </a:r>
            <a:r>
              <a:rPr lang="ja-JP" altLang="en-US" sz="2600" b="1" dirty="0">
                <a:latin typeface="Arial" charset="0"/>
                <a:ea typeface="HG丸ｺﾞｼｯｸM-PRO" pitchFamily="50" charset="-128"/>
              </a:rPr>
              <a:t>水フロリデーションを推奨している</a:t>
            </a:r>
            <a:r>
              <a:rPr lang="ja-JP" altLang="en-US" sz="2600" b="1" dirty="0" smtClean="0">
                <a:latin typeface="Arial" charset="0"/>
                <a:ea typeface="HG丸ｺﾞｼｯｸM-PRO" pitchFamily="50" charset="-128"/>
              </a:rPr>
              <a:t>機関 </a:t>
            </a:r>
            <a:r>
              <a:rPr lang="en-US" altLang="ja-JP" sz="2600" b="1" dirty="0" smtClean="0">
                <a:latin typeface="Arial" charset="0"/>
                <a:ea typeface="HG丸ｺﾞｼｯｸM-PRO" pitchFamily="50" charset="-128"/>
              </a:rPr>
              <a:t>(B)</a:t>
            </a:r>
            <a:endParaRPr lang="ja-JP" altLang="en-US" sz="2600" b="1" dirty="0">
              <a:latin typeface="Arial" charset="0"/>
              <a:ea typeface="HG丸ｺﾞｼｯｸM-PRO" pitchFamily="50" charset="-128"/>
            </a:endParaRPr>
          </a:p>
        </p:txBody>
      </p:sp>
    </p:spTree>
    <p:extLst>
      <p:ext uri="{BB962C8B-B14F-4D97-AF65-F5344CB8AC3E}">
        <p14:creationId xmlns:p14="http://schemas.microsoft.com/office/powerpoint/2010/main" xmlns="" val="186259824"/>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8763000" y="152400"/>
            <a:ext cx="184712" cy="466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spcBef>
                <a:spcPct val="20000"/>
              </a:spcBef>
              <a:buClr>
                <a:schemeClr val="folHlink"/>
              </a:buClr>
              <a:buSzPct val="60000"/>
              <a:buFont typeface="Wingdings" pitchFamily="2" charset="2"/>
              <a:buChar char="n"/>
              <a:defRPr sz="3200">
                <a:solidFill>
                  <a:schemeClr val="tx1"/>
                </a:solidFill>
                <a:latin typeface="Arial"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9pPr>
          </a:lstStyle>
          <a:p>
            <a:pPr>
              <a:spcBef>
                <a:spcPct val="0"/>
              </a:spcBef>
              <a:buClrTx/>
              <a:buSzTx/>
              <a:buFontTx/>
              <a:buNone/>
            </a:pPr>
            <a:endParaRPr lang="ja-JP" altLang="en-US" sz="2400" dirty="0"/>
          </a:p>
        </p:txBody>
      </p:sp>
      <p:sp>
        <p:nvSpPr>
          <p:cNvPr id="19459" name="Rectangle 5"/>
          <p:cNvSpPr>
            <a:spLocks noChangeArrowheads="1"/>
          </p:cNvSpPr>
          <p:nvPr/>
        </p:nvSpPr>
        <p:spPr bwMode="auto">
          <a:xfrm>
            <a:off x="559209" y="255268"/>
            <a:ext cx="8074875" cy="1116360"/>
          </a:xfrm>
          <a:prstGeom prst="rect">
            <a:avLst/>
          </a:prstGeom>
          <a:solidFill>
            <a:schemeClr val="bg1"/>
          </a:solidFill>
          <a:ln>
            <a:noFill/>
          </a:ln>
          <a:extLst/>
        </p:spPr>
        <p:txBody>
          <a:bodyPr lIns="92064" tIns="46032" rIns="92064" bIns="46032" anchor="ctr"/>
          <a:lstStyle>
            <a:lvl1pPr>
              <a:spcBef>
                <a:spcPct val="20000"/>
              </a:spcBef>
              <a:buClr>
                <a:schemeClr val="folHlink"/>
              </a:buClr>
              <a:buSzPct val="60000"/>
              <a:buFont typeface="Wingdings" pitchFamily="2" charset="2"/>
              <a:buChar char="n"/>
              <a:defRPr sz="3200">
                <a:solidFill>
                  <a:schemeClr val="tx1"/>
                </a:solidFill>
                <a:latin typeface="Arial"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Arial"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Arial"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Arial"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Arial" pitchFamily="34" charset="0"/>
              </a:defRPr>
            </a:lvl9pPr>
          </a:lstStyle>
          <a:p>
            <a:pPr algn="ctr">
              <a:spcBef>
                <a:spcPct val="0"/>
              </a:spcBef>
              <a:buClrTx/>
              <a:buSzTx/>
              <a:buFontTx/>
              <a:buNone/>
            </a:pPr>
            <a:r>
              <a:rPr lang="ja-JP" altLang="en-US" sz="3600" dirty="0"/>
              <a:t>水道水フロリデーション実現に</a:t>
            </a:r>
            <a:r>
              <a:rPr lang="ja-JP" altLang="en-US" sz="3600" dirty="0" smtClean="0"/>
              <a:t>向けて</a:t>
            </a:r>
            <a:endParaRPr lang="en-US" altLang="ja-JP" sz="3600" dirty="0" smtClean="0"/>
          </a:p>
          <a:p>
            <a:pPr algn="ctr">
              <a:spcBef>
                <a:spcPct val="0"/>
              </a:spcBef>
              <a:buClrTx/>
              <a:buSzTx/>
              <a:buFontTx/>
              <a:buNone/>
            </a:pPr>
            <a:r>
              <a:rPr lang="en-US" altLang="ja-JP" sz="2600" dirty="0" smtClean="0"/>
              <a:t>- </a:t>
            </a:r>
            <a:r>
              <a:rPr lang="ja-JP" altLang="en-US" sz="2600" dirty="0" smtClean="0"/>
              <a:t>日本口腔衛生学会フッ化物応用委員会報告 </a:t>
            </a:r>
            <a:r>
              <a:rPr lang="en-US" altLang="ja-JP" sz="2600" dirty="0" smtClean="0"/>
              <a:t>-</a:t>
            </a:r>
            <a:endParaRPr lang="en-US" altLang="ja-JP" sz="2600" dirty="0"/>
          </a:p>
        </p:txBody>
      </p:sp>
      <p:sp>
        <p:nvSpPr>
          <p:cNvPr id="2" name="テキスト ボックス 1"/>
          <p:cNvSpPr txBox="1"/>
          <p:nvPr/>
        </p:nvSpPr>
        <p:spPr>
          <a:xfrm>
            <a:off x="542033" y="1371628"/>
            <a:ext cx="8180422" cy="3708697"/>
          </a:xfrm>
          <a:prstGeom prst="rect">
            <a:avLst/>
          </a:prstGeom>
          <a:solidFill>
            <a:srgbClr val="6248FE"/>
          </a:solidFill>
          <a:ln>
            <a:solidFill>
              <a:schemeClr val="tx2">
                <a:lumMod val="60000"/>
                <a:lumOff val="40000"/>
              </a:schemeClr>
            </a:solidFill>
          </a:ln>
        </p:spPr>
        <p:txBody>
          <a:bodyPr wrap="none" lIns="91429" tIns="45715" rIns="91429" bIns="45715">
            <a:spAutoFit/>
          </a:bodyPr>
          <a:lstStyle/>
          <a:p>
            <a:pPr>
              <a:defRPr/>
            </a:pPr>
            <a:r>
              <a:rPr lang="en-US" altLang="ja-JP" sz="2600" dirty="0">
                <a:solidFill>
                  <a:srgbClr val="FFFF66"/>
                </a:solidFill>
              </a:rPr>
              <a:t>Ⅰ</a:t>
            </a:r>
            <a:r>
              <a:rPr lang="ja-JP" altLang="en-US" sz="2600" dirty="0">
                <a:solidFill>
                  <a:srgbClr val="FFFF66"/>
                </a:solidFill>
              </a:rPr>
              <a:t>　法的基盤整備</a:t>
            </a:r>
            <a:endParaRPr lang="en-US" altLang="ja-JP" sz="2600" dirty="0">
              <a:solidFill>
                <a:srgbClr val="FFFF66"/>
              </a:solidFill>
            </a:endParaRPr>
          </a:p>
          <a:p>
            <a:pPr>
              <a:defRPr/>
            </a:pPr>
            <a:r>
              <a:rPr lang="ja-JP" altLang="en-US" sz="2600" dirty="0">
                <a:solidFill>
                  <a:schemeClr val="bg1"/>
                </a:solidFill>
              </a:rPr>
              <a:t>　　　「水道法の改正」、「歯科口腔保健法の活用</a:t>
            </a:r>
            <a:r>
              <a:rPr lang="ja-JP" altLang="en-US" sz="2600" dirty="0">
                <a:solidFill>
                  <a:schemeClr val="bg1"/>
                </a:solidFill>
              </a:rPr>
              <a:t>」</a:t>
            </a:r>
            <a:endParaRPr lang="en-US" altLang="ja-JP" sz="2600" dirty="0">
              <a:solidFill>
                <a:schemeClr val="bg1"/>
              </a:solidFill>
            </a:endParaRPr>
          </a:p>
          <a:p>
            <a:pPr>
              <a:defRPr/>
            </a:pPr>
            <a:endParaRPr lang="en-US" altLang="ja-JP" sz="900" dirty="0">
              <a:solidFill>
                <a:schemeClr val="bg1"/>
              </a:solidFill>
            </a:endParaRPr>
          </a:p>
          <a:p>
            <a:pPr>
              <a:defRPr/>
            </a:pPr>
            <a:r>
              <a:rPr lang="en-US" altLang="ja-JP" sz="2600" dirty="0">
                <a:solidFill>
                  <a:srgbClr val="FFFF66"/>
                </a:solidFill>
              </a:rPr>
              <a:t>Ⅱ</a:t>
            </a:r>
            <a:r>
              <a:rPr lang="ja-JP" altLang="en-US" sz="2600" dirty="0">
                <a:solidFill>
                  <a:schemeClr val="bg1"/>
                </a:solidFill>
              </a:rPr>
              <a:t>　</a:t>
            </a:r>
            <a:r>
              <a:rPr lang="ja-JP" altLang="en-US" sz="2600" dirty="0">
                <a:solidFill>
                  <a:srgbClr val="FFFF66"/>
                </a:solidFill>
              </a:rPr>
              <a:t>グローバル・スタンダードに基づいた</a:t>
            </a:r>
            <a:r>
              <a:rPr lang="ja-JP" altLang="en-US" sz="2600" dirty="0" err="1">
                <a:solidFill>
                  <a:srgbClr val="FFFF66"/>
                </a:solidFill>
              </a:rPr>
              <a:t>う蝕</a:t>
            </a:r>
            <a:r>
              <a:rPr lang="ja-JP" altLang="en-US" sz="2600" dirty="0">
                <a:solidFill>
                  <a:srgbClr val="FFFF66"/>
                </a:solidFill>
              </a:rPr>
              <a:t>予防体系</a:t>
            </a:r>
            <a:endParaRPr lang="en-US" altLang="ja-JP" sz="2600" dirty="0">
              <a:solidFill>
                <a:srgbClr val="FFFF66"/>
              </a:solidFill>
            </a:endParaRPr>
          </a:p>
          <a:p>
            <a:pPr>
              <a:defRPr/>
            </a:pPr>
            <a:r>
              <a:rPr lang="ja-JP" altLang="en-US" sz="2600" dirty="0">
                <a:solidFill>
                  <a:schemeClr val="bg1"/>
                </a:solidFill>
              </a:rPr>
              <a:t>　　　「フッ素の栄養素としての位置づけ確立</a:t>
            </a:r>
            <a:r>
              <a:rPr lang="ja-JP" altLang="en-US" sz="2600" dirty="0">
                <a:solidFill>
                  <a:schemeClr val="bg1"/>
                </a:solidFill>
              </a:rPr>
              <a:t>」</a:t>
            </a:r>
            <a:endParaRPr lang="en-US" altLang="ja-JP" sz="2600" dirty="0">
              <a:solidFill>
                <a:schemeClr val="bg1"/>
              </a:solidFill>
            </a:endParaRPr>
          </a:p>
          <a:p>
            <a:pPr>
              <a:defRPr/>
            </a:pPr>
            <a:endParaRPr lang="en-US" altLang="ja-JP" sz="900" dirty="0">
              <a:solidFill>
                <a:schemeClr val="bg1"/>
              </a:solidFill>
            </a:endParaRPr>
          </a:p>
          <a:p>
            <a:pPr>
              <a:defRPr/>
            </a:pPr>
            <a:r>
              <a:rPr lang="en-US" altLang="ja-JP" sz="2600" dirty="0">
                <a:solidFill>
                  <a:srgbClr val="FFFF66"/>
                </a:solidFill>
              </a:rPr>
              <a:t>Ⅲ</a:t>
            </a:r>
            <a:r>
              <a:rPr lang="ja-JP" altLang="en-US" sz="2600" dirty="0">
                <a:solidFill>
                  <a:srgbClr val="FFFF66"/>
                </a:solidFill>
              </a:rPr>
              <a:t>　歯科保健専門家</a:t>
            </a:r>
            <a:endParaRPr lang="en-US" altLang="ja-JP" sz="2600" dirty="0">
              <a:solidFill>
                <a:srgbClr val="FFFF66"/>
              </a:solidFill>
            </a:endParaRPr>
          </a:p>
          <a:p>
            <a:pPr>
              <a:defRPr/>
            </a:pPr>
            <a:r>
              <a:rPr lang="ja-JP" altLang="en-US" sz="2600" dirty="0">
                <a:solidFill>
                  <a:schemeClr val="bg1"/>
                </a:solidFill>
              </a:rPr>
              <a:t>　　　「専門家が情熱をもって唱導活動のリーダーとなる</a:t>
            </a:r>
            <a:r>
              <a:rPr lang="ja-JP" altLang="en-US" sz="2600" dirty="0">
                <a:solidFill>
                  <a:schemeClr val="bg1"/>
                </a:solidFill>
              </a:rPr>
              <a:t>」</a:t>
            </a:r>
            <a:endParaRPr lang="en-US" altLang="ja-JP" sz="2600" dirty="0">
              <a:solidFill>
                <a:schemeClr val="bg1"/>
              </a:solidFill>
            </a:endParaRPr>
          </a:p>
          <a:p>
            <a:pPr>
              <a:defRPr/>
            </a:pPr>
            <a:endParaRPr lang="en-US" altLang="ja-JP" sz="900" dirty="0">
              <a:solidFill>
                <a:schemeClr val="bg1"/>
              </a:solidFill>
            </a:endParaRPr>
          </a:p>
          <a:p>
            <a:pPr>
              <a:defRPr/>
            </a:pPr>
            <a:r>
              <a:rPr lang="en-US" altLang="ja-JP" sz="2600" dirty="0">
                <a:solidFill>
                  <a:srgbClr val="FFFF66"/>
                </a:solidFill>
              </a:rPr>
              <a:t>Ⅳ</a:t>
            </a:r>
            <a:r>
              <a:rPr lang="ja-JP" altLang="en-US" sz="2600" dirty="0">
                <a:solidFill>
                  <a:schemeClr val="bg1"/>
                </a:solidFill>
              </a:rPr>
              <a:t>　</a:t>
            </a:r>
            <a:r>
              <a:rPr lang="ja-JP" altLang="en-US" sz="2600" dirty="0">
                <a:solidFill>
                  <a:srgbClr val="FFFF66"/>
                </a:solidFill>
              </a:rPr>
              <a:t>組織活動</a:t>
            </a:r>
            <a:endParaRPr lang="en-US" altLang="ja-JP" sz="2600" dirty="0">
              <a:solidFill>
                <a:srgbClr val="FFFF66"/>
              </a:solidFill>
            </a:endParaRPr>
          </a:p>
          <a:p>
            <a:pPr>
              <a:defRPr/>
            </a:pPr>
            <a:r>
              <a:rPr lang="ja-JP" altLang="en-US" sz="2600" dirty="0">
                <a:solidFill>
                  <a:schemeClr val="bg1"/>
                </a:solidFill>
              </a:rPr>
              <a:t>　　　「専門家、職能団体、非政府組織、民間組織の連携</a:t>
            </a:r>
            <a:r>
              <a:rPr lang="ja-JP" altLang="en-US" sz="2600" dirty="0">
                <a:solidFill>
                  <a:schemeClr val="bg1"/>
                </a:solidFill>
              </a:rPr>
              <a:t>」</a:t>
            </a:r>
            <a:endParaRPr lang="en-US" altLang="ja-JP" sz="2600" dirty="0">
              <a:solidFill>
                <a:schemeClr val="bg1"/>
              </a:solidFill>
            </a:endParaRPr>
          </a:p>
        </p:txBody>
      </p:sp>
      <p:sp>
        <p:nvSpPr>
          <p:cNvPr id="19464" name="テキスト ボックス 2"/>
          <p:cNvSpPr txBox="1">
            <a:spLocks noChangeArrowheads="1"/>
          </p:cNvSpPr>
          <p:nvPr/>
        </p:nvSpPr>
        <p:spPr bwMode="auto">
          <a:xfrm>
            <a:off x="646011" y="5113312"/>
            <a:ext cx="7903103" cy="707876"/>
          </a:xfrm>
          <a:prstGeom prst="rect">
            <a:avLst/>
          </a:prstGeom>
          <a:solidFill>
            <a:schemeClr val="bg1"/>
          </a:solidFill>
          <a:ln>
            <a:noFill/>
          </a:ln>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pPr algn="ctr"/>
            <a:r>
              <a:rPr lang="en-US" altLang="ja-JP" sz="2000" dirty="0" smtClean="0"/>
              <a:t>2011</a:t>
            </a:r>
            <a:r>
              <a:rPr lang="ja-JP" altLang="en-US" sz="2000" dirty="0" smtClean="0"/>
              <a:t>年</a:t>
            </a:r>
            <a:r>
              <a:rPr lang="en-US" altLang="ja-JP" sz="2000" dirty="0" smtClean="0"/>
              <a:t>9</a:t>
            </a:r>
            <a:r>
              <a:rPr lang="ja-JP" altLang="en-US" sz="2000" dirty="0" smtClean="0"/>
              <a:t>月　学会総会シンポジウム</a:t>
            </a:r>
            <a:endParaRPr lang="en-US" altLang="ja-JP" sz="2000" dirty="0" smtClean="0"/>
          </a:p>
          <a:p>
            <a:pPr algn="ctr"/>
            <a:r>
              <a:rPr lang="ja-JP" altLang="en-US" sz="2000" dirty="0" smtClean="0"/>
              <a:t>座長：荒川浩久　シンポジスト</a:t>
            </a:r>
            <a:r>
              <a:rPr lang="ja-JP" altLang="en-US" sz="2000" dirty="0"/>
              <a:t>：真木吉信</a:t>
            </a:r>
            <a:r>
              <a:rPr lang="ja-JP" altLang="en-US" sz="2000" dirty="0" smtClean="0"/>
              <a:t>、鶴本</a:t>
            </a:r>
            <a:r>
              <a:rPr lang="ja-JP" altLang="en-US" sz="2000" dirty="0"/>
              <a:t>明久、八木 稔、瀧口俊一</a:t>
            </a:r>
          </a:p>
        </p:txBody>
      </p:sp>
      <p:sp>
        <p:nvSpPr>
          <p:cNvPr id="3" name="テキスト ボックス 2"/>
          <p:cNvSpPr txBox="1"/>
          <p:nvPr/>
        </p:nvSpPr>
        <p:spPr>
          <a:xfrm>
            <a:off x="548676" y="6146821"/>
            <a:ext cx="5128448" cy="342943"/>
          </a:xfrm>
          <a:prstGeom prst="rect">
            <a:avLst/>
          </a:prstGeom>
          <a:solidFill>
            <a:srgbClr val="FFFF00"/>
          </a:solidFill>
        </p:spPr>
        <p:txBody>
          <a:bodyPr wrap="none" lIns="65306" tIns="32653" rIns="65306" bIns="32653" rtlCol="0">
            <a:spAutoFit/>
          </a:bodyPr>
          <a:lstStyle/>
          <a:p>
            <a:r>
              <a:rPr kumimoji="1" lang="ja-JP" altLang="en-US" dirty="0" smtClean="0"/>
              <a:t>委員会喫緊の課題：ＷＦ ガイドライン・モデルの作成</a:t>
            </a:r>
            <a:endParaRPr kumimoji="1" lang="ja-JP" altLang="en-US" dirty="0"/>
          </a:p>
        </p:txBody>
      </p:sp>
    </p:spTree>
    <p:extLst>
      <p:ext uri="{BB962C8B-B14F-4D97-AF65-F5344CB8AC3E}">
        <p14:creationId xmlns:p14="http://schemas.microsoft.com/office/powerpoint/2010/main" xmlns="" val="279494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矢印コネクタ 2"/>
          <p:cNvCxnSpPr/>
          <p:nvPr/>
        </p:nvCxnSpPr>
        <p:spPr>
          <a:xfrm flipV="1">
            <a:off x="7555188" y="1525935"/>
            <a:ext cx="822949" cy="1131551"/>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5503919" y="1525933"/>
            <a:ext cx="1470860" cy="41147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V="1">
            <a:off x="3646183" y="1525934"/>
            <a:ext cx="3746805" cy="172205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V="1">
            <a:off x="4711700" y="1525934"/>
            <a:ext cx="3136900" cy="3340951"/>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V="1">
            <a:off x="7092280" y="1525933"/>
            <a:ext cx="1645897" cy="3340951"/>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914" name="Line 2"/>
          <p:cNvSpPr>
            <a:spLocks noChangeShapeType="1"/>
          </p:cNvSpPr>
          <p:nvPr/>
        </p:nvSpPr>
        <p:spPr bwMode="auto">
          <a:xfrm>
            <a:off x="762000" y="48006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429" tIns="45715" rIns="91429" bIns="45715"/>
          <a:lstStyle/>
          <a:p>
            <a:endParaRPr lang="ja-JP" altLang="en-US"/>
          </a:p>
        </p:txBody>
      </p:sp>
      <p:sp>
        <p:nvSpPr>
          <p:cNvPr id="38915" name="AutoShape 10"/>
          <p:cNvSpPr>
            <a:spLocks noChangeArrowheads="1"/>
          </p:cNvSpPr>
          <p:nvPr/>
        </p:nvSpPr>
        <p:spPr bwMode="auto">
          <a:xfrm>
            <a:off x="6186488" y="2552701"/>
            <a:ext cx="2413000" cy="1738313"/>
          </a:xfrm>
          <a:prstGeom prst="pentagon">
            <a:avLst/>
          </a:prstGeom>
          <a:solidFill>
            <a:srgbClr val="CCFFFF"/>
          </a:solidFill>
          <a:ln w="9525">
            <a:solidFill>
              <a:schemeClr val="tx1"/>
            </a:solidFill>
            <a:miter lim="800000"/>
            <a:headEnd/>
            <a:tailEnd/>
          </a:ln>
        </p:spPr>
        <p:txBody>
          <a:bodyPr lIns="65298" tIns="32649" rIns="65298" bIns="32649"/>
          <a:lstStyle/>
          <a:p>
            <a:pPr algn="just"/>
            <a:endParaRPr lang="ja-JP" altLang="en-US" sz="700" b="1" dirty="0">
              <a:latin typeface="Century" pitchFamily="18" charset="0"/>
              <a:ea typeface="ＭＳ 明朝" pitchFamily="17" charset="-128"/>
            </a:endParaRPr>
          </a:p>
        </p:txBody>
      </p:sp>
      <p:sp>
        <p:nvSpPr>
          <p:cNvPr id="38916" name="AutoShape 11"/>
          <p:cNvSpPr>
            <a:spLocks noChangeArrowheads="1"/>
          </p:cNvSpPr>
          <p:nvPr/>
        </p:nvSpPr>
        <p:spPr bwMode="auto">
          <a:xfrm>
            <a:off x="6548439" y="3247984"/>
            <a:ext cx="1743075" cy="6492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268 w 21600"/>
              <a:gd name="T13" fmla="*/ 2268 h 21600"/>
              <a:gd name="T14" fmla="*/ 19332 w 21600"/>
              <a:gd name="T15" fmla="*/ 19332 h 21600"/>
            </a:gdLst>
            <a:ahLst/>
            <a:cxnLst>
              <a:cxn ang="T8">
                <a:pos x="T0" y="T1"/>
              </a:cxn>
              <a:cxn ang="T9">
                <a:pos x="T2" y="T3"/>
              </a:cxn>
              <a:cxn ang="T10">
                <a:pos x="T4" y="T5"/>
              </a:cxn>
              <a:cxn ang="T11">
                <a:pos x="T6" y="T7"/>
              </a:cxn>
            </a:cxnLst>
            <a:rect l="T12" t="T13" r="T14" b="T15"/>
            <a:pathLst>
              <a:path w="21600" h="21600">
                <a:moveTo>
                  <a:pt x="0" y="0"/>
                </a:moveTo>
                <a:lnTo>
                  <a:pt x="935" y="21600"/>
                </a:lnTo>
                <a:lnTo>
                  <a:pt x="20665" y="21600"/>
                </a:lnTo>
                <a:lnTo>
                  <a:pt x="21600" y="0"/>
                </a:lnTo>
                <a:lnTo>
                  <a:pt x="0" y="0"/>
                </a:lnTo>
                <a:close/>
              </a:path>
            </a:pathLst>
          </a:custGeom>
          <a:solidFill>
            <a:srgbClr val="993366"/>
          </a:solidFill>
          <a:ln w="9525" algn="ctr">
            <a:solidFill>
              <a:srgbClr val="ACA1FD"/>
            </a:solidFill>
            <a:miter lim="800000"/>
            <a:headEnd/>
            <a:tailEnd/>
          </a:ln>
        </p:spPr>
        <p:txBody>
          <a:bodyPr wrap="none" lIns="65298" tIns="32649" rIns="65298" bIns="32649" anchor="ctr"/>
          <a:lstStyle/>
          <a:p>
            <a:pPr algn="ctr"/>
            <a:r>
              <a:rPr lang="ja-JP" altLang="en-US" sz="2000" b="1" dirty="0">
                <a:solidFill>
                  <a:srgbClr val="FFFFFF"/>
                </a:solidFill>
                <a:ea typeface="ＭＳ ゴシック" pitchFamily="49" charset="-128"/>
                <a:cs typeface="Times New Roman" pitchFamily="18" charset="0"/>
              </a:rPr>
              <a:t>環境的支援</a:t>
            </a:r>
          </a:p>
        </p:txBody>
      </p:sp>
      <p:sp>
        <p:nvSpPr>
          <p:cNvPr id="38917" name="AutoShape 12"/>
          <p:cNvSpPr>
            <a:spLocks noChangeArrowheads="1"/>
          </p:cNvSpPr>
          <p:nvPr/>
        </p:nvSpPr>
        <p:spPr bwMode="auto">
          <a:xfrm>
            <a:off x="4248150" y="1454151"/>
            <a:ext cx="2413000" cy="1736725"/>
          </a:xfrm>
          <a:prstGeom prst="pentagon">
            <a:avLst/>
          </a:prstGeom>
          <a:solidFill>
            <a:srgbClr val="CCFFFF"/>
          </a:solidFill>
          <a:ln w="9525">
            <a:solidFill>
              <a:schemeClr val="tx1"/>
            </a:solidFill>
            <a:miter lim="800000"/>
            <a:headEnd/>
            <a:tailEnd/>
          </a:ln>
        </p:spPr>
        <p:txBody>
          <a:bodyPr lIns="65298" tIns="32649" rIns="65298" bIns="32649"/>
          <a:lstStyle/>
          <a:p>
            <a:pPr algn="just"/>
            <a:endParaRPr lang="ja-JP" altLang="en-US" sz="1000" b="1" dirty="0">
              <a:latin typeface="Arial" pitchFamily="34" charset="0"/>
              <a:ea typeface="ＭＳ 明朝" pitchFamily="17" charset="-128"/>
            </a:endParaRPr>
          </a:p>
        </p:txBody>
      </p:sp>
      <p:sp>
        <p:nvSpPr>
          <p:cNvPr id="38918" name="AutoShape 13"/>
          <p:cNvSpPr>
            <a:spLocks noChangeArrowheads="1"/>
          </p:cNvSpPr>
          <p:nvPr/>
        </p:nvSpPr>
        <p:spPr bwMode="auto">
          <a:xfrm>
            <a:off x="4584700" y="2142332"/>
            <a:ext cx="1701800" cy="360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268 w 21600"/>
              <a:gd name="T13" fmla="*/ 2268 h 21600"/>
              <a:gd name="T14" fmla="*/ 19332 w 21600"/>
              <a:gd name="T15" fmla="*/ 19332 h 21600"/>
            </a:gdLst>
            <a:ahLst/>
            <a:cxnLst>
              <a:cxn ang="T8">
                <a:pos x="T0" y="T1"/>
              </a:cxn>
              <a:cxn ang="T9">
                <a:pos x="T2" y="T3"/>
              </a:cxn>
              <a:cxn ang="T10">
                <a:pos x="T4" y="T5"/>
              </a:cxn>
              <a:cxn ang="T11">
                <a:pos x="T6" y="T7"/>
              </a:cxn>
            </a:cxnLst>
            <a:rect l="T12" t="T13" r="T14" b="T15"/>
            <a:pathLst>
              <a:path w="21600" h="21600">
                <a:moveTo>
                  <a:pt x="0" y="0"/>
                </a:moveTo>
                <a:lnTo>
                  <a:pt x="935" y="21600"/>
                </a:lnTo>
                <a:lnTo>
                  <a:pt x="20665" y="21600"/>
                </a:lnTo>
                <a:lnTo>
                  <a:pt x="21600" y="0"/>
                </a:lnTo>
                <a:lnTo>
                  <a:pt x="0" y="0"/>
                </a:lnTo>
                <a:close/>
              </a:path>
            </a:pathLst>
          </a:custGeom>
          <a:solidFill>
            <a:srgbClr val="993366"/>
          </a:solidFill>
          <a:ln w="9525" algn="ctr">
            <a:solidFill>
              <a:srgbClr val="ACA1FD"/>
            </a:solidFill>
            <a:miter lim="800000"/>
            <a:headEnd/>
            <a:tailEnd/>
          </a:ln>
        </p:spPr>
        <p:txBody>
          <a:bodyPr wrap="none" lIns="65298" tIns="32649" rIns="65298" bIns="32649" anchor="ctr"/>
          <a:lstStyle/>
          <a:p>
            <a:pPr algn="ctr"/>
            <a:r>
              <a:rPr lang="ja-JP" altLang="en-US" sz="2000" b="1" dirty="0">
                <a:solidFill>
                  <a:srgbClr val="FFFFFF"/>
                </a:solidFill>
                <a:ea typeface="ＭＳ ゴシック" pitchFamily="49" charset="-128"/>
                <a:cs typeface="Times New Roman" pitchFamily="18" charset="0"/>
              </a:rPr>
              <a:t>公共保健政策</a:t>
            </a:r>
          </a:p>
        </p:txBody>
      </p:sp>
      <p:sp>
        <p:nvSpPr>
          <p:cNvPr id="38919" name="AutoShape 14"/>
          <p:cNvSpPr>
            <a:spLocks noChangeArrowheads="1"/>
          </p:cNvSpPr>
          <p:nvPr/>
        </p:nvSpPr>
        <p:spPr bwMode="auto">
          <a:xfrm>
            <a:off x="5435600" y="4292601"/>
            <a:ext cx="2413000" cy="1736725"/>
          </a:xfrm>
          <a:prstGeom prst="pentagon">
            <a:avLst/>
          </a:prstGeom>
          <a:solidFill>
            <a:srgbClr val="CCFFFF"/>
          </a:solidFill>
          <a:ln w="9525">
            <a:solidFill>
              <a:schemeClr val="tx1"/>
            </a:solidFill>
            <a:miter lim="800000"/>
            <a:headEnd/>
            <a:tailEnd/>
          </a:ln>
        </p:spPr>
        <p:txBody>
          <a:bodyPr lIns="65298" tIns="32649" rIns="65298" bIns="32649"/>
          <a:lstStyle/>
          <a:p>
            <a:pPr algn="just"/>
            <a:endParaRPr lang="ja-JP" altLang="en-US" sz="700" b="1" dirty="0">
              <a:latin typeface="Century" pitchFamily="18" charset="0"/>
              <a:ea typeface="ＭＳ 明朝" pitchFamily="17" charset="-128"/>
            </a:endParaRPr>
          </a:p>
        </p:txBody>
      </p:sp>
      <p:sp>
        <p:nvSpPr>
          <p:cNvPr id="38920" name="AutoShape 15"/>
          <p:cNvSpPr>
            <a:spLocks noChangeArrowheads="1"/>
          </p:cNvSpPr>
          <p:nvPr/>
        </p:nvSpPr>
        <p:spPr bwMode="auto">
          <a:xfrm>
            <a:off x="5652120" y="4983163"/>
            <a:ext cx="1950418" cy="65751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55 w 21600"/>
              <a:gd name="T13" fmla="*/ 2455 h 21600"/>
              <a:gd name="T14" fmla="*/ 19145 w 21600"/>
              <a:gd name="T15" fmla="*/ 19145 h 21600"/>
            </a:gdLst>
            <a:ahLst/>
            <a:cxnLst>
              <a:cxn ang="T8">
                <a:pos x="T0" y="T1"/>
              </a:cxn>
              <a:cxn ang="T9">
                <a:pos x="T2" y="T3"/>
              </a:cxn>
              <a:cxn ang="T10">
                <a:pos x="T4" y="T5"/>
              </a:cxn>
              <a:cxn ang="T11">
                <a:pos x="T6" y="T7"/>
              </a:cxn>
            </a:cxnLst>
            <a:rect l="T12" t="T13" r="T14" b="T15"/>
            <a:pathLst>
              <a:path w="21600" h="21600">
                <a:moveTo>
                  <a:pt x="0" y="0"/>
                </a:moveTo>
                <a:lnTo>
                  <a:pt x="1309" y="21600"/>
                </a:lnTo>
                <a:lnTo>
                  <a:pt x="20291" y="21600"/>
                </a:lnTo>
                <a:lnTo>
                  <a:pt x="21600" y="0"/>
                </a:lnTo>
                <a:lnTo>
                  <a:pt x="0" y="0"/>
                </a:lnTo>
                <a:close/>
              </a:path>
            </a:pathLst>
          </a:custGeom>
          <a:solidFill>
            <a:srgbClr val="993366"/>
          </a:solidFill>
          <a:ln w="9525" algn="ctr">
            <a:solidFill>
              <a:srgbClr val="ACA1FD"/>
            </a:solidFill>
            <a:miter lim="800000"/>
            <a:headEnd/>
            <a:tailEnd/>
          </a:ln>
        </p:spPr>
        <p:txBody>
          <a:bodyPr wrap="none" lIns="65298" tIns="32649" rIns="65298" bIns="32649" anchor="ctr"/>
          <a:lstStyle/>
          <a:p>
            <a:pPr algn="ctr">
              <a:lnSpc>
                <a:spcPct val="90000"/>
              </a:lnSpc>
            </a:pPr>
            <a:r>
              <a:rPr lang="ja-JP" altLang="en-US" sz="2000" b="1" dirty="0">
                <a:solidFill>
                  <a:srgbClr val="FFFFFF"/>
                </a:solidFill>
                <a:ea typeface="ＭＳ ゴシック" pitchFamily="49" charset="-128"/>
                <a:cs typeface="Times New Roman" pitchFamily="18" charset="0"/>
              </a:rPr>
              <a:t>医療資源</a:t>
            </a:r>
            <a:r>
              <a:rPr lang="ja-JP" altLang="en-US" sz="2000" b="1" dirty="0">
                <a:solidFill>
                  <a:srgbClr val="FFFFFF"/>
                </a:solidFill>
                <a:ea typeface="ＭＳ ゴシック" pitchFamily="49" charset="-128"/>
                <a:cs typeface="Times New Roman" pitchFamily="18" charset="0"/>
              </a:rPr>
              <a:t>の</a:t>
            </a:r>
            <a:endParaRPr lang="en-US" altLang="ja-JP" sz="2000" b="1" dirty="0">
              <a:solidFill>
                <a:srgbClr val="FFFFFF"/>
              </a:solidFill>
              <a:ea typeface="ＭＳ ゴシック" pitchFamily="49" charset="-128"/>
              <a:cs typeface="Times New Roman" pitchFamily="18" charset="0"/>
            </a:endParaRPr>
          </a:p>
          <a:p>
            <a:pPr algn="ctr">
              <a:lnSpc>
                <a:spcPct val="90000"/>
              </a:lnSpc>
            </a:pPr>
            <a:r>
              <a:rPr lang="ja-JP" altLang="en-US" sz="2000" b="1" dirty="0">
                <a:solidFill>
                  <a:srgbClr val="FFFFFF"/>
                </a:solidFill>
                <a:ea typeface="ＭＳ ゴシック" pitchFamily="49" charset="-128"/>
                <a:cs typeface="Times New Roman" pitchFamily="18" charset="0"/>
              </a:rPr>
              <a:t>再配分</a:t>
            </a:r>
            <a:endParaRPr lang="ja-JP" altLang="en-US" sz="2000" b="1" dirty="0">
              <a:solidFill>
                <a:srgbClr val="FFFFFF"/>
              </a:solidFill>
              <a:ea typeface="ＭＳ ゴシック" pitchFamily="49" charset="-128"/>
              <a:cs typeface="Times New Roman" pitchFamily="18" charset="0"/>
            </a:endParaRPr>
          </a:p>
        </p:txBody>
      </p:sp>
      <p:sp>
        <p:nvSpPr>
          <p:cNvPr id="38921" name="AutoShape 16"/>
          <p:cNvSpPr>
            <a:spLocks noChangeArrowheads="1"/>
          </p:cNvSpPr>
          <p:nvPr/>
        </p:nvSpPr>
        <p:spPr bwMode="auto">
          <a:xfrm>
            <a:off x="3024188" y="4292601"/>
            <a:ext cx="2411412" cy="1736725"/>
          </a:xfrm>
          <a:prstGeom prst="pentagon">
            <a:avLst/>
          </a:prstGeom>
          <a:solidFill>
            <a:srgbClr val="CCFFFF"/>
          </a:solidFill>
          <a:ln w="9525">
            <a:solidFill>
              <a:schemeClr val="tx1"/>
            </a:solidFill>
            <a:miter lim="800000"/>
            <a:headEnd/>
            <a:tailEnd/>
          </a:ln>
        </p:spPr>
        <p:txBody>
          <a:bodyPr lIns="65298" tIns="32649" rIns="65298" bIns="32649"/>
          <a:lstStyle/>
          <a:p>
            <a:pPr algn="just"/>
            <a:endParaRPr lang="ja-JP" altLang="en-US" sz="700" b="1" dirty="0">
              <a:solidFill>
                <a:srgbClr val="CCECFF"/>
              </a:solidFill>
              <a:latin typeface="Century" pitchFamily="18" charset="0"/>
              <a:ea typeface="ＭＳ 明朝" pitchFamily="17" charset="-128"/>
            </a:endParaRPr>
          </a:p>
        </p:txBody>
      </p:sp>
      <p:sp>
        <p:nvSpPr>
          <p:cNvPr id="38922" name="AutoShape 17"/>
          <p:cNvSpPr>
            <a:spLocks noChangeArrowheads="1"/>
          </p:cNvSpPr>
          <p:nvPr/>
        </p:nvSpPr>
        <p:spPr bwMode="auto">
          <a:xfrm>
            <a:off x="3286143" y="4975535"/>
            <a:ext cx="1903069" cy="5762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268 w 21600"/>
              <a:gd name="T13" fmla="*/ 2268 h 21600"/>
              <a:gd name="T14" fmla="*/ 19332 w 21600"/>
              <a:gd name="T15" fmla="*/ 19332 h 21600"/>
            </a:gdLst>
            <a:ahLst/>
            <a:cxnLst>
              <a:cxn ang="T8">
                <a:pos x="T0" y="T1"/>
              </a:cxn>
              <a:cxn ang="T9">
                <a:pos x="T2" y="T3"/>
              </a:cxn>
              <a:cxn ang="T10">
                <a:pos x="T4" y="T5"/>
              </a:cxn>
              <a:cxn ang="T11">
                <a:pos x="T6" y="T7"/>
              </a:cxn>
            </a:cxnLst>
            <a:rect l="T12" t="T13" r="T14" b="T15"/>
            <a:pathLst>
              <a:path w="21600" h="21600">
                <a:moveTo>
                  <a:pt x="0" y="0"/>
                </a:moveTo>
                <a:lnTo>
                  <a:pt x="935" y="21600"/>
                </a:lnTo>
                <a:lnTo>
                  <a:pt x="20665" y="21600"/>
                </a:lnTo>
                <a:lnTo>
                  <a:pt x="21600" y="0"/>
                </a:lnTo>
                <a:lnTo>
                  <a:pt x="0" y="0"/>
                </a:lnTo>
                <a:close/>
              </a:path>
            </a:pathLst>
          </a:custGeom>
          <a:solidFill>
            <a:srgbClr val="993366"/>
          </a:solidFill>
          <a:ln w="9525" algn="ctr">
            <a:solidFill>
              <a:srgbClr val="ACA1FD"/>
            </a:solidFill>
            <a:miter lim="800000"/>
            <a:headEnd/>
            <a:tailEnd/>
          </a:ln>
        </p:spPr>
        <p:txBody>
          <a:bodyPr wrap="none" lIns="65298" tIns="32649" rIns="65298" bIns="32649" anchor="ctr"/>
          <a:lstStyle/>
          <a:p>
            <a:pPr algn="ctr"/>
            <a:r>
              <a:rPr lang="ja-JP" altLang="en-US" sz="2000" b="1" dirty="0">
                <a:solidFill>
                  <a:srgbClr val="FFFFFF"/>
                </a:solidFill>
                <a:ea typeface="ＭＳ ゴシック" pitchFamily="49" charset="-128"/>
                <a:cs typeface="Times New Roman" pitchFamily="18" charset="0"/>
              </a:rPr>
              <a:t>個人能力</a:t>
            </a:r>
            <a:endParaRPr lang="en-US" altLang="ja-JP" sz="2000" b="1" dirty="0">
              <a:solidFill>
                <a:srgbClr val="FFFFFF"/>
              </a:solidFill>
              <a:ea typeface="ＭＳ ゴシック" pitchFamily="49" charset="-128"/>
              <a:cs typeface="Times New Roman" pitchFamily="18" charset="0"/>
            </a:endParaRPr>
          </a:p>
          <a:p>
            <a:pPr algn="ctr"/>
            <a:r>
              <a:rPr lang="ja-JP" altLang="en-US" sz="2000" b="1" dirty="0">
                <a:solidFill>
                  <a:srgbClr val="FFFFFF"/>
                </a:solidFill>
                <a:ea typeface="ＭＳ ゴシック" pitchFamily="49" charset="-128"/>
                <a:cs typeface="Times New Roman" pitchFamily="18" charset="0"/>
              </a:rPr>
              <a:t>リテラシー</a:t>
            </a:r>
          </a:p>
        </p:txBody>
      </p:sp>
      <p:sp>
        <p:nvSpPr>
          <p:cNvPr id="38923" name="AutoShape 18"/>
          <p:cNvSpPr>
            <a:spLocks noChangeArrowheads="1"/>
          </p:cNvSpPr>
          <p:nvPr/>
        </p:nvSpPr>
        <p:spPr bwMode="auto">
          <a:xfrm>
            <a:off x="2300288" y="2544764"/>
            <a:ext cx="2411412" cy="1736725"/>
          </a:xfrm>
          <a:prstGeom prst="pentagon">
            <a:avLst/>
          </a:prstGeom>
          <a:solidFill>
            <a:srgbClr val="CCFFFF"/>
          </a:solidFill>
          <a:ln w="9525">
            <a:solidFill>
              <a:schemeClr val="tx1"/>
            </a:solidFill>
            <a:miter lim="800000"/>
            <a:headEnd/>
            <a:tailEnd/>
          </a:ln>
        </p:spPr>
        <p:txBody>
          <a:bodyPr lIns="65298" tIns="32649" rIns="65298" bIns="32649"/>
          <a:lstStyle/>
          <a:p>
            <a:pPr algn="just"/>
            <a:endParaRPr lang="ja-JP" altLang="en-US" sz="700" b="1" dirty="0">
              <a:latin typeface="Century" pitchFamily="18" charset="0"/>
              <a:ea typeface="ＭＳ 明朝" pitchFamily="17" charset="-128"/>
            </a:endParaRPr>
          </a:p>
        </p:txBody>
      </p:sp>
      <p:sp>
        <p:nvSpPr>
          <p:cNvPr id="3093" name="Text Box 26"/>
          <p:cNvSpPr txBox="1">
            <a:spLocks noChangeArrowheads="1"/>
          </p:cNvSpPr>
          <p:nvPr/>
        </p:nvSpPr>
        <p:spPr bwMode="auto">
          <a:xfrm>
            <a:off x="167891" y="291509"/>
            <a:ext cx="4371914" cy="1154152"/>
          </a:xfrm>
          <a:prstGeom prst="rect">
            <a:avLst/>
          </a:prstGeom>
          <a:solidFill>
            <a:schemeClr val="tx2">
              <a:lumMod val="75000"/>
            </a:schemeClr>
          </a:solidFill>
          <a:ln w="9525">
            <a:noFill/>
            <a:miter lim="800000"/>
            <a:headEnd/>
            <a:tailEnd/>
          </a:ln>
        </p:spPr>
        <p:txBody>
          <a:bodyPr wrap="square" lIns="91429" tIns="45715" rIns="91429" bIns="45715">
            <a:spAutoFit/>
          </a:bodyPr>
          <a:lstStyle/>
          <a:p>
            <a:pPr algn="ctr" eaLnBrk="0" hangingPunct="0">
              <a:defRPr/>
            </a:pPr>
            <a:r>
              <a:rPr kumimoji="0" lang="ja-JP" altLang="en-US" sz="2300" dirty="0">
                <a:solidFill>
                  <a:srgbClr val="FFFF00"/>
                </a:solidFill>
                <a:cs typeface="Times New Roman" pitchFamily="18" charset="0"/>
              </a:rPr>
              <a:t>健康社会と</a:t>
            </a:r>
            <a:r>
              <a:rPr kumimoji="0" lang="ja-JP" altLang="en-US" sz="2300" dirty="0">
                <a:solidFill>
                  <a:srgbClr val="FFFF00"/>
                </a:solidFill>
                <a:cs typeface="Times New Roman" pitchFamily="18" charset="0"/>
              </a:rPr>
              <a:t>は</a:t>
            </a:r>
            <a:endParaRPr kumimoji="0" lang="en-US" altLang="ja-JP" sz="2300" dirty="0">
              <a:solidFill>
                <a:schemeClr val="bg1"/>
              </a:solidFill>
              <a:cs typeface="Times New Roman" pitchFamily="18" charset="0"/>
            </a:endParaRPr>
          </a:p>
          <a:p>
            <a:pPr algn="ctr" eaLnBrk="0" hangingPunct="0">
              <a:defRPr/>
            </a:pPr>
            <a:r>
              <a:rPr kumimoji="0" lang="ja-JP" altLang="en-US" sz="2300" dirty="0">
                <a:solidFill>
                  <a:schemeClr val="bg1"/>
                </a:solidFill>
                <a:cs typeface="Times New Roman" pitchFamily="18" charset="0"/>
              </a:rPr>
              <a:t>より高いレベルの健康</a:t>
            </a:r>
            <a:r>
              <a:rPr kumimoji="0" lang="ja-JP" altLang="en-US" sz="2300" dirty="0">
                <a:solidFill>
                  <a:schemeClr val="bg1"/>
                </a:solidFill>
                <a:cs typeface="Times New Roman" pitchFamily="18" charset="0"/>
              </a:rPr>
              <a:t>を</a:t>
            </a:r>
            <a:r>
              <a:rPr kumimoji="0" lang="ja-JP" altLang="en-US" sz="2300" dirty="0">
                <a:solidFill>
                  <a:schemeClr val="bg1"/>
                </a:solidFill>
                <a:cs typeface="Times New Roman" pitchFamily="18" charset="0"/>
              </a:rPr>
              <a:t>目指す</a:t>
            </a:r>
            <a:endParaRPr kumimoji="0" lang="en-US" altLang="ja-JP" sz="2300" dirty="0">
              <a:solidFill>
                <a:schemeClr val="bg1"/>
              </a:solidFill>
              <a:cs typeface="Times New Roman" pitchFamily="18" charset="0"/>
            </a:endParaRPr>
          </a:p>
          <a:p>
            <a:pPr algn="ctr" eaLnBrk="0" hangingPunct="0">
              <a:defRPr/>
            </a:pPr>
            <a:r>
              <a:rPr kumimoji="0" lang="ja-JP" altLang="en-US" sz="2300" dirty="0">
                <a:solidFill>
                  <a:srgbClr val="FFFF00"/>
                </a:solidFill>
                <a:cs typeface="Times New Roman" pitchFamily="18" charset="0"/>
              </a:rPr>
              <a:t>力強い運動</a:t>
            </a:r>
            <a:r>
              <a:rPr kumimoji="0" lang="ja-JP" altLang="en-US" sz="2300" dirty="0">
                <a:solidFill>
                  <a:srgbClr val="FFFF00"/>
                </a:solidFill>
                <a:cs typeface="Times New Roman" pitchFamily="18" charset="0"/>
              </a:rPr>
              <a:t>ベクトルを持つ社会</a:t>
            </a:r>
          </a:p>
        </p:txBody>
      </p:sp>
      <p:sp>
        <p:nvSpPr>
          <p:cNvPr id="38925" name="AutoShape 28"/>
          <p:cNvSpPr>
            <a:spLocks noChangeArrowheads="1"/>
          </p:cNvSpPr>
          <p:nvPr/>
        </p:nvSpPr>
        <p:spPr bwMode="auto">
          <a:xfrm>
            <a:off x="2459168" y="3382127"/>
            <a:ext cx="2087562"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300 w 21600"/>
              <a:gd name="T13" fmla="*/ 2300 h 21600"/>
              <a:gd name="T14" fmla="*/ 19300 w 21600"/>
              <a:gd name="T15" fmla="*/ 19300 h 21600"/>
            </a:gdLst>
            <a:ahLst/>
            <a:cxnLst>
              <a:cxn ang="T8">
                <a:pos x="T0" y="T1"/>
              </a:cxn>
              <a:cxn ang="T9">
                <a:pos x="T2" y="T3"/>
              </a:cxn>
              <a:cxn ang="T10">
                <a:pos x="T4" y="T5"/>
              </a:cxn>
              <a:cxn ang="T11">
                <a:pos x="T6" y="T7"/>
              </a:cxn>
            </a:cxnLst>
            <a:rect l="T12" t="T13" r="T14" b="T15"/>
            <a:pathLst>
              <a:path w="21600" h="21600">
                <a:moveTo>
                  <a:pt x="0" y="0"/>
                </a:moveTo>
                <a:lnTo>
                  <a:pt x="999" y="21600"/>
                </a:lnTo>
                <a:lnTo>
                  <a:pt x="20601" y="21600"/>
                </a:lnTo>
                <a:lnTo>
                  <a:pt x="21600" y="0"/>
                </a:lnTo>
                <a:lnTo>
                  <a:pt x="0" y="0"/>
                </a:lnTo>
                <a:close/>
              </a:path>
            </a:pathLst>
          </a:custGeom>
          <a:solidFill>
            <a:srgbClr val="993366"/>
          </a:solidFill>
          <a:ln w="9525" algn="ctr">
            <a:solidFill>
              <a:srgbClr val="ACA1FD"/>
            </a:solidFill>
            <a:miter lim="800000"/>
            <a:headEnd/>
            <a:tailEnd/>
          </a:ln>
        </p:spPr>
        <p:txBody>
          <a:bodyPr wrap="none" lIns="65298" tIns="32649" rIns="65298" bIns="32649" anchor="ctr"/>
          <a:lstStyle/>
          <a:p>
            <a:pPr algn="ctr"/>
            <a:r>
              <a:rPr lang="ja-JP" altLang="en-US" sz="2000" dirty="0">
                <a:solidFill>
                  <a:srgbClr val="FFFFFF"/>
                </a:solidFill>
                <a:ea typeface="ＭＳ ゴシック" pitchFamily="49" charset="-128"/>
                <a:cs typeface="Times New Roman" pitchFamily="18" charset="0"/>
              </a:rPr>
              <a:t>地域の組織活動</a:t>
            </a:r>
          </a:p>
        </p:txBody>
      </p:sp>
      <p:sp>
        <p:nvSpPr>
          <p:cNvPr id="11283" name="テキスト ボックス 18"/>
          <p:cNvSpPr txBox="1">
            <a:spLocks noChangeArrowheads="1"/>
          </p:cNvSpPr>
          <p:nvPr/>
        </p:nvSpPr>
        <p:spPr bwMode="auto">
          <a:xfrm>
            <a:off x="4642156" y="3550866"/>
            <a:ext cx="1723527" cy="861764"/>
          </a:xfrm>
          <a:prstGeom prst="rect">
            <a:avLst/>
          </a:prstGeom>
          <a:solidFill>
            <a:schemeClr val="bg1"/>
          </a:solidFill>
          <a:ln w="9525">
            <a:noFill/>
            <a:miter lim="800000"/>
            <a:headEnd/>
            <a:tailEnd/>
          </a:ln>
        </p:spPr>
        <p:txBody>
          <a:bodyPr wrap="none" lIns="91429" tIns="45715" rIns="91429" bIns="45715">
            <a:spAutoFit/>
          </a:bodyPr>
          <a:lstStyle/>
          <a:p>
            <a:pPr algn="ctr">
              <a:lnSpc>
                <a:spcPts val="2000"/>
              </a:lnSpc>
              <a:defRPr/>
            </a:pPr>
            <a:r>
              <a:rPr lang="ja-JP" altLang="en-US" sz="2000" dirty="0">
                <a:solidFill>
                  <a:schemeClr val="tx2">
                    <a:lumMod val="75000"/>
                  </a:schemeClr>
                </a:solidFill>
              </a:rPr>
              <a:t>ヘルス</a:t>
            </a:r>
            <a:endParaRPr lang="en-US" altLang="ja-JP" sz="2000" dirty="0">
              <a:solidFill>
                <a:schemeClr val="tx2">
                  <a:lumMod val="75000"/>
                </a:schemeClr>
              </a:solidFill>
            </a:endParaRPr>
          </a:p>
          <a:p>
            <a:pPr algn="ctr">
              <a:lnSpc>
                <a:spcPts val="2000"/>
              </a:lnSpc>
              <a:defRPr/>
            </a:pPr>
            <a:r>
              <a:rPr lang="ja-JP" altLang="en-US" sz="2000" dirty="0">
                <a:solidFill>
                  <a:schemeClr val="tx2">
                    <a:lumMod val="75000"/>
                  </a:schemeClr>
                </a:solidFill>
              </a:rPr>
              <a:t>プロモーション</a:t>
            </a:r>
            <a:endParaRPr lang="en-US" altLang="ja-JP" sz="2000" dirty="0">
              <a:solidFill>
                <a:schemeClr val="tx2">
                  <a:lumMod val="75000"/>
                </a:schemeClr>
              </a:solidFill>
            </a:endParaRPr>
          </a:p>
          <a:p>
            <a:pPr algn="ctr">
              <a:lnSpc>
                <a:spcPts val="2000"/>
              </a:lnSpc>
              <a:defRPr/>
            </a:pPr>
            <a:r>
              <a:rPr lang="en-US" altLang="ja-JP" sz="2000" dirty="0">
                <a:solidFill>
                  <a:schemeClr val="tx2">
                    <a:lumMod val="75000"/>
                  </a:schemeClr>
                </a:solidFill>
              </a:rPr>
              <a:t>(WHO, 1986)</a:t>
            </a:r>
            <a:endParaRPr lang="ja-JP" altLang="en-US" sz="2000" dirty="0">
              <a:solidFill>
                <a:schemeClr val="tx2">
                  <a:lumMod val="75000"/>
                </a:schemeClr>
              </a:solidFill>
            </a:endParaRPr>
          </a:p>
        </p:txBody>
      </p:sp>
      <p:sp>
        <p:nvSpPr>
          <p:cNvPr id="4" name="テキスト ボックス 3"/>
          <p:cNvSpPr txBox="1"/>
          <p:nvPr/>
        </p:nvSpPr>
        <p:spPr>
          <a:xfrm>
            <a:off x="6967273" y="137206"/>
            <a:ext cx="1766950" cy="1266272"/>
          </a:xfrm>
          <a:prstGeom prst="rect">
            <a:avLst/>
          </a:prstGeom>
          <a:solidFill>
            <a:schemeClr val="bg1"/>
          </a:solidFill>
        </p:spPr>
        <p:txBody>
          <a:bodyPr wrap="none" lIns="65306" tIns="32653" rIns="65306" bIns="32653" rtlCol="0">
            <a:spAutoFit/>
          </a:bodyPr>
          <a:lstStyle/>
          <a:p>
            <a:pPr algn="ctr"/>
            <a:r>
              <a:rPr lang="ja-JP" altLang="en-US" sz="2600" dirty="0">
                <a:solidFill>
                  <a:srgbClr val="FF0000"/>
                </a:solidFill>
              </a:rPr>
              <a:t>総ての人々</a:t>
            </a:r>
            <a:endParaRPr lang="en-US" altLang="ja-JP" sz="2600" dirty="0">
              <a:solidFill>
                <a:srgbClr val="FF0000"/>
              </a:solidFill>
            </a:endParaRPr>
          </a:p>
          <a:p>
            <a:pPr algn="ctr"/>
            <a:r>
              <a:rPr lang="ja-JP" altLang="en-US" sz="2600" dirty="0">
                <a:solidFill>
                  <a:srgbClr val="FF0000"/>
                </a:solidFill>
              </a:rPr>
              <a:t>平　等</a:t>
            </a:r>
            <a:endParaRPr lang="en-US" altLang="ja-JP" sz="2600" dirty="0">
              <a:solidFill>
                <a:srgbClr val="FF0000"/>
              </a:solidFill>
            </a:endParaRPr>
          </a:p>
          <a:p>
            <a:pPr algn="ctr"/>
            <a:r>
              <a:rPr lang="ja-JP" altLang="en-US" sz="2600" dirty="0">
                <a:solidFill>
                  <a:srgbClr val="FF0000"/>
                </a:solidFill>
              </a:rPr>
              <a:t>健康増進</a:t>
            </a:r>
            <a:endParaRPr lang="ja-JP" altLang="en-US" sz="2600" dirty="0">
              <a:solidFill>
                <a:srgbClr val="FF0000"/>
              </a:solidFill>
            </a:endParaRPr>
          </a:p>
        </p:txBody>
      </p:sp>
      <p:sp>
        <p:nvSpPr>
          <p:cNvPr id="23" name="テキスト ボックス 22"/>
          <p:cNvSpPr txBox="1"/>
          <p:nvPr/>
        </p:nvSpPr>
        <p:spPr>
          <a:xfrm>
            <a:off x="148652" y="5794977"/>
            <a:ext cx="2953189" cy="549601"/>
          </a:xfrm>
          <a:prstGeom prst="rect">
            <a:avLst/>
          </a:prstGeom>
          <a:solidFill>
            <a:schemeClr val="tx2">
              <a:lumMod val="75000"/>
            </a:schemeClr>
          </a:solidFill>
        </p:spPr>
        <p:txBody>
          <a:bodyPr wrap="none" lIns="65306" tIns="32653" rIns="65306" bIns="32653" rtlCol="0">
            <a:spAutoFit/>
          </a:bodyPr>
          <a:lstStyle/>
          <a:p>
            <a:r>
              <a:rPr lang="ja-JP" altLang="en-US" sz="3100" dirty="0">
                <a:solidFill>
                  <a:schemeClr val="bg1"/>
                </a:solidFill>
              </a:rPr>
              <a:t>歯科口腔保健法</a:t>
            </a:r>
            <a:endParaRPr lang="ja-JP" altLang="en-US" sz="3100" dirty="0">
              <a:solidFill>
                <a:schemeClr val="bg1"/>
              </a:solidFill>
            </a:endParaRPr>
          </a:p>
        </p:txBody>
      </p:sp>
      <p:sp>
        <p:nvSpPr>
          <p:cNvPr id="24" name="テキスト ボックス 23"/>
          <p:cNvSpPr txBox="1"/>
          <p:nvPr/>
        </p:nvSpPr>
        <p:spPr>
          <a:xfrm>
            <a:off x="847621" y="3943343"/>
            <a:ext cx="1286050" cy="1173939"/>
          </a:xfrm>
          <a:prstGeom prst="rect">
            <a:avLst/>
          </a:prstGeom>
          <a:solidFill>
            <a:schemeClr val="bg1"/>
          </a:solidFill>
        </p:spPr>
        <p:txBody>
          <a:bodyPr wrap="none" lIns="65306" tIns="32653" rIns="65306" bIns="32653" rtlCol="0">
            <a:spAutoFit/>
          </a:bodyPr>
          <a:lstStyle/>
          <a:p>
            <a:pPr algn="ctr"/>
            <a:r>
              <a:rPr lang="en-US" altLang="ja-JP" dirty="0" smtClean="0"/>
              <a:t>35</a:t>
            </a:r>
            <a:r>
              <a:rPr lang="ja-JP" altLang="en-US" dirty="0" smtClean="0"/>
              <a:t>道府県</a:t>
            </a:r>
            <a:endParaRPr lang="en-US" altLang="ja-JP" dirty="0" smtClean="0"/>
          </a:p>
          <a:p>
            <a:pPr algn="ctr"/>
            <a:r>
              <a:rPr kumimoji="1" lang="en-US" altLang="ja-JP" dirty="0" smtClean="0"/>
              <a:t>42</a:t>
            </a:r>
            <a:r>
              <a:rPr kumimoji="1" lang="ja-JP" altLang="en-US" dirty="0" smtClean="0"/>
              <a:t>市</a:t>
            </a:r>
            <a:r>
              <a:rPr kumimoji="1" lang="en-US" altLang="ja-JP" dirty="0" smtClean="0"/>
              <a:t>2</a:t>
            </a:r>
            <a:r>
              <a:rPr kumimoji="1" lang="ja-JP" altLang="en-US" dirty="0" smtClean="0"/>
              <a:t>区</a:t>
            </a:r>
            <a:endParaRPr kumimoji="1" lang="en-US" altLang="ja-JP" dirty="0" smtClean="0"/>
          </a:p>
          <a:p>
            <a:pPr algn="ctr"/>
            <a:r>
              <a:rPr lang="en-US" altLang="ja-JP" dirty="0" smtClean="0"/>
              <a:t>10</a:t>
            </a:r>
            <a:r>
              <a:rPr lang="ja-JP" altLang="en-US" dirty="0" smtClean="0"/>
              <a:t>町</a:t>
            </a:r>
            <a:r>
              <a:rPr lang="en-US" altLang="ja-JP" dirty="0" smtClean="0"/>
              <a:t>1</a:t>
            </a:r>
            <a:r>
              <a:rPr lang="ja-JP" altLang="en-US" dirty="0" smtClean="0"/>
              <a:t>村</a:t>
            </a:r>
            <a:endParaRPr lang="en-US" altLang="ja-JP" dirty="0" smtClean="0"/>
          </a:p>
          <a:p>
            <a:pPr algn="ctr"/>
            <a:r>
              <a:rPr kumimoji="1" lang="ja-JP" altLang="en-US" dirty="0" smtClean="0"/>
              <a:t>歯科保健法</a:t>
            </a:r>
            <a:endParaRPr kumimoji="1" lang="ja-JP" altLang="en-US" dirty="0"/>
          </a:p>
        </p:txBody>
      </p:sp>
    </p:spTree>
    <p:extLst>
      <p:ext uri="{BB962C8B-B14F-4D97-AF65-F5344CB8AC3E}">
        <p14:creationId xmlns:p14="http://schemas.microsoft.com/office/powerpoint/2010/main" xmlns="" val="352480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ChangeArrowheads="1"/>
          </p:cNvSpPr>
          <p:nvPr/>
        </p:nvSpPr>
        <p:spPr bwMode="auto">
          <a:xfrm>
            <a:off x="1249363" y="291509"/>
            <a:ext cx="6697663" cy="646321"/>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3600" dirty="0">
                <a:latin typeface="ＭＳ Ｐゴシック" pitchFamily="50" charset="-128"/>
              </a:rPr>
              <a:t>要介護者の</a:t>
            </a:r>
            <a:r>
              <a:rPr lang="en-US" altLang="ja-JP" sz="3600" dirty="0">
                <a:latin typeface="ＭＳ Ｐゴシック" pitchFamily="50" charset="-128"/>
              </a:rPr>
              <a:t>8020</a:t>
            </a:r>
            <a:r>
              <a:rPr lang="ja-JP" altLang="en-US" sz="3600" dirty="0">
                <a:latin typeface="ＭＳ Ｐゴシック" pitchFamily="50" charset="-128"/>
              </a:rPr>
              <a:t>達成率</a:t>
            </a:r>
          </a:p>
        </p:txBody>
      </p:sp>
      <p:sp>
        <p:nvSpPr>
          <p:cNvPr id="2051" name="Rectangle 7"/>
          <p:cNvSpPr>
            <a:spLocks noChangeArrowheads="1"/>
          </p:cNvSpPr>
          <p:nvPr/>
        </p:nvSpPr>
        <p:spPr bwMode="auto">
          <a:xfrm>
            <a:off x="1982967" y="1700213"/>
            <a:ext cx="3960813" cy="4616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dirty="0">
                <a:latin typeface="ＭＳ Ｐゴシック" pitchFamily="50" charset="-128"/>
              </a:rPr>
              <a:t>達成者率推定値：</a:t>
            </a:r>
            <a:r>
              <a:rPr lang="en-US" altLang="ja-JP" sz="2400" dirty="0">
                <a:latin typeface="ＭＳ Ｐゴシック" pitchFamily="50" charset="-128"/>
              </a:rPr>
              <a:t>19.7</a:t>
            </a:r>
            <a:r>
              <a:rPr lang="ja-JP" altLang="en-US" sz="2400" dirty="0">
                <a:latin typeface="ＭＳ Ｐゴシック" pitchFamily="50" charset="-128"/>
              </a:rPr>
              <a:t>％</a:t>
            </a:r>
          </a:p>
        </p:txBody>
      </p:sp>
      <p:sp>
        <p:nvSpPr>
          <p:cNvPr id="2052" name="Rectangle 7"/>
          <p:cNvSpPr>
            <a:spLocks noChangeArrowheads="1"/>
          </p:cNvSpPr>
          <p:nvPr/>
        </p:nvSpPr>
        <p:spPr bwMode="auto">
          <a:xfrm>
            <a:off x="1006654" y="4410075"/>
            <a:ext cx="7702550" cy="400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29" tIns="45715" rIns="91429" bIns="45715">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000" dirty="0">
                <a:latin typeface="ＭＳ Ｐゴシック" pitchFamily="50" charset="-128"/>
              </a:rPr>
              <a:t>調査</a:t>
            </a:r>
            <a:r>
              <a:rPr lang="en-US" altLang="ja-JP" sz="2000" dirty="0" smtClean="0">
                <a:latin typeface="ＭＳ Ｐゴシック" pitchFamily="50" charset="-128"/>
              </a:rPr>
              <a:t>A</a:t>
            </a:r>
            <a:r>
              <a:rPr lang="ja-JP" altLang="en-US" sz="2000" dirty="0" smtClean="0">
                <a:latin typeface="ＭＳ Ｐゴシック" pitchFamily="50" charset="-128"/>
              </a:rPr>
              <a:t>と同群</a:t>
            </a:r>
            <a:r>
              <a:rPr lang="ja-JP" altLang="en-US" sz="2000" dirty="0">
                <a:latin typeface="ＭＳ Ｐゴシック" pitchFamily="50" charset="-128"/>
              </a:rPr>
              <a:t>の内、</a:t>
            </a:r>
            <a:r>
              <a:rPr lang="en-US" altLang="ja-JP" sz="2000" dirty="0">
                <a:latin typeface="ＭＳ Ｐゴシック" pitchFamily="50" charset="-128"/>
              </a:rPr>
              <a:t>H22 ⇒ H24</a:t>
            </a:r>
            <a:r>
              <a:rPr lang="ja-JP" altLang="en-US" sz="2000" dirty="0">
                <a:latin typeface="ＭＳ Ｐゴシック" pitchFamily="50" charset="-128"/>
              </a:rPr>
              <a:t>の</a:t>
            </a:r>
            <a:r>
              <a:rPr lang="en-US" altLang="ja-JP" sz="2000" dirty="0">
                <a:latin typeface="ＭＳ Ｐゴシック" pitchFamily="50" charset="-128"/>
              </a:rPr>
              <a:t>2</a:t>
            </a:r>
            <a:r>
              <a:rPr lang="ja-JP" altLang="en-US" sz="2000" dirty="0">
                <a:latin typeface="ＭＳ Ｐゴシック" pitchFamily="50" charset="-128"/>
              </a:rPr>
              <a:t>年間観察できたコホート、</a:t>
            </a:r>
            <a:r>
              <a:rPr lang="en-US" altLang="ja-JP" sz="2000" dirty="0">
                <a:latin typeface="ＭＳ Ｐゴシック" pitchFamily="50" charset="-128"/>
              </a:rPr>
              <a:t>99</a:t>
            </a:r>
            <a:r>
              <a:rPr lang="ja-JP" altLang="en-US" sz="2000" dirty="0">
                <a:latin typeface="ＭＳ Ｐゴシック" pitchFamily="50" charset="-128"/>
              </a:rPr>
              <a:t>名</a:t>
            </a:r>
          </a:p>
        </p:txBody>
      </p:sp>
      <p:sp>
        <p:nvSpPr>
          <p:cNvPr id="2053" name="Rectangle 7"/>
          <p:cNvSpPr>
            <a:spLocks noChangeArrowheads="1"/>
          </p:cNvSpPr>
          <p:nvPr/>
        </p:nvSpPr>
        <p:spPr bwMode="auto">
          <a:xfrm>
            <a:off x="254180" y="1331913"/>
            <a:ext cx="7151687" cy="40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000" dirty="0">
                <a:latin typeface="ＭＳ Ｐゴシック" pitchFamily="50" charset="-128"/>
              </a:rPr>
              <a:t>調査</a:t>
            </a:r>
            <a:r>
              <a:rPr lang="en-US" altLang="ja-JP" sz="2000" dirty="0">
                <a:latin typeface="ＭＳ Ｐゴシック" pitchFamily="50" charset="-128"/>
              </a:rPr>
              <a:t>A-①</a:t>
            </a:r>
            <a:r>
              <a:rPr lang="ja-JP" altLang="en-US" sz="2000" dirty="0">
                <a:latin typeface="ＭＳ Ｐゴシック" pitchFamily="50" charset="-128"/>
              </a:rPr>
              <a:t>： 全国分布、要介護 </a:t>
            </a:r>
            <a:r>
              <a:rPr lang="en-US" altLang="ja-JP" sz="2000" dirty="0">
                <a:latin typeface="ＭＳ Ｐゴシック" pitchFamily="50" charset="-128"/>
              </a:rPr>
              <a:t>8 </a:t>
            </a:r>
            <a:r>
              <a:rPr lang="ja-JP" altLang="en-US" sz="2000" dirty="0">
                <a:latin typeface="ＭＳ Ｐゴシック" pitchFamily="50" charset="-128"/>
              </a:rPr>
              <a:t>施設（</a:t>
            </a:r>
            <a:r>
              <a:rPr lang="en-US" altLang="ja-JP" sz="2000" dirty="0">
                <a:latin typeface="ＭＳ Ｐゴシック" pitchFamily="50" charset="-128"/>
              </a:rPr>
              <a:t>H22</a:t>
            </a:r>
            <a:r>
              <a:rPr lang="ja-JP" altLang="en-US" sz="2000" dirty="0">
                <a:latin typeface="ＭＳ Ｐゴシック" pitchFamily="50" charset="-128"/>
              </a:rPr>
              <a:t>）：</a:t>
            </a:r>
            <a:r>
              <a:rPr lang="en-US" altLang="ja-JP" sz="2000" dirty="0">
                <a:latin typeface="ＭＳ Ｐゴシック" pitchFamily="50" charset="-128"/>
              </a:rPr>
              <a:t>75</a:t>
            </a:r>
            <a:r>
              <a:rPr lang="ja-JP" altLang="en-US" sz="2000" dirty="0">
                <a:latin typeface="ＭＳ Ｐゴシック" pitchFamily="50" charset="-128"/>
              </a:rPr>
              <a:t>歳～</a:t>
            </a:r>
            <a:r>
              <a:rPr lang="en-US" altLang="ja-JP" sz="2000" dirty="0">
                <a:latin typeface="ＭＳ Ｐゴシック" pitchFamily="50" charset="-128"/>
              </a:rPr>
              <a:t>84</a:t>
            </a:r>
            <a:r>
              <a:rPr lang="ja-JP" altLang="en-US" sz="2000" dirty="0">
                <a:latin typeface="ＭＳ Ｐゴシック" pitchFamily="50" charset="-128"/>
              </a:rPr>
              <a:t>歳</a:t>
            </a:r>
            <a:r>
              <a:rPr lang="en-US" altLang="ja-JP" sz="2000" dirty="0">
                <a:latin typeface="ＭＳ Ｐゴシック" pitchFamily="50" charset="-128"/>
              </a:rPr>
              <a:t>, 218</a:t>
            </a:r>
            <a:r>
              <a:rPr lang="ja-JP" altLang="en-US" sz="2000" dirty="0">
                <a:latin typeface="ＭＳ Ｐゴシック" pitchFamily="50" charset="-128"/>
              </a:rPr>
              <a:t>名</a:t>
            </a:r>
          </a:p>
        </p:txBody>
      </p:sp>
      <p:sp>
        <p:nvSpPr>
          <p:cNvPr id="2054" name="Rectangle 7"/>
          <p:cNvSpPr>
            <a:spLocks noChangeArrowheads="1"/>
          </p:cNvSpPr>
          <p:nvPr/>
        </p:nvSpPr>
        <p:spPr bwMode="auto">
          <a:xfrm>
            <a:off x="828855" y="4778375"/>
            <a:ext cx="3163888"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dirty="0" smtClean="0">
                <a:latin typeface="ＭＳ Ｐゴシック" pitchFamily="50" charset="-128"/>
              </a:rPr>
              <a:t>8020</a:t>
            </a:r>
            <a:r>
              <a:rPr lang="ja-JP" altLang="en-US" sz="2400" dirty="0">
                <a:latin typeface="ＭＳ Ｐゴシック" pitchFamily="50" charset="-128"/>
              </a:rPr>
              <a:t>達成者率 </a:t>
            </a:r>
            <a:r>
              <a:rPr lang="en-US" altLang="ja-JP" sz="2400" dirty="0">
                <a:latin typeface="ＭＳ Ｐゴシック" pitchFamily="50" charset="-128"/>
              </a:rPr>
              <a:t>19.2</a:t>
            </a:r>
            <a:r>
              <a:rPr lang="ja-JP" altLang="en-US" sz="2400" dirty="0">
                <a:latin typeface="ＭＳ Ｐゴシック" pitchFamily="50" charset="-128"/>
              </a:rPr>
              <a:t>％　</a:t>
            </a:r>
          </a:p>
        </p:txBody>
      </p:sp>
      <p:sp>
        <p:nvSpPr>
          <p:cNvPr id="2055" name="Rectangle 9"/>
          <p:cNvSpPr>
            <a:spLocks noChangeArrowheads="1"/>
          </p:cNvSpPr>
          <p:nvPr/>
        </p:nvSpPr>
        <p:spPr bwMode="auto">
          <a:xfrm>
            <a:off x="270055" y="2359026"/>
            <a:ext cx="7056437" cy="50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29" tIns="45715" rIns="91429" bIns="45715"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000" dirty="0">
                <a:latin typeface="ＭＳ Ｐゴシック" pitchFamily="50" charset="-128"/>
              </a:rPr>
              <a:t>調査</a:t>
            </a:r>
            <a:r>
              <a:rPr lang="en-US" altLang="ja-JP" sz="2000" dirty="0">
                <a:latin typeface="ＭＳ Ｐゴシック" pitchFamily="50" charset="-128"/>
              </a:rPr>
              <a:t>B</a:t>
            </a:r>
            <a:r>
              <a:rPr lang="ja-JP" altLang="en-US" sz="2000" dirty="0">
                <a:latin typeface="ＭＳ Ｐゴシック" pitchFamily="50" charset="-128"/>
              </a:rPr>
              <a:t>：　全国分布、要介護 </a:t>
            </a:r>
            <a:r>
              <a:rPr lang="en-US" altLang="ja-JP" sz="2000" dirty="0">
                <a:latin typeface="ＭＳ Ｐゴシック" pitchFamily="50" charset="-128"/>
              </a:rPr>
              <a:t>7 </a:t>
            </a:r>
            <a:r>
              <a:rPr lang="ja-JP" altLang="en-US" sz="2000" dirty="0">
                <a:latin typeface="ＭＳ Ｐゴシック" pitchFamily="50" charset="-128"/>
              </a:rPr>
              <a:t>施設 （</a:t>
            </a:r>
            <a:r>
              <a:rPr lang="en-US" altLang="ja-JP" sz="2000" dirty="0">
                <a:latin typeface="ＭＳ Ｐゴシック" pitchFamily="50" charset="-128"/>
              </a:rPr>
              <a:t>H23</a:t>
            </a:r>
            <a:r>
              <a:rPr lang="ja-JP" altLang="en-US" sz="2000" dirty="0">
                <a:latin typeface="ＭＳ Ｐゴシック" pitchFamily="50" charset="-128"/>
              </a:rPr>
              <a:t>）：</a:t>
            </a:r>
            <a:r>
              <a:rPr lang="en-US" altLang="ja-JP" sz="2000" dirty="0">
                <a:latin typeface="ＭＳ Ｐゴシック" pitchFamily="50" charset="-128"/>
              </a:rPr>
              <a:t>75</a:t>
            </a:r>
            <a:r>
              <a:rPr lang="ja-JP" altLang="en-US" sz="2000" dirty="0">
                <a:latin typeface="ＭＳ Ｐゴシック" pitchFamily="50" charset="-128"/>
              </a:rPr>
              <a:t>歳～</a:t>
            </a:r>
            <a:r>
              <a:rPr lang="en-US" altLang="ja-JP" sz="2000" dirty="0">
                <a:latin typeface="ＭＳ Ｐゴシック" pitchFamily="50" charset="-128"/>
              </a:rPr>
              <a:t>84</a:t>
            </a:r>
            <a:r>
              <a:rPr lang="ja-JP" altLang="en-US" sz="2000" dirty="0">
                <a:latin typeface="ＭＳ Ｐゴシック" pitchFamily="50" charset="-128"/>
              </a:rPr>
              <a:t>歳</a:t>
            </a:r>
            <a:r>
              <a:rPr lang="en-US" altLang="ja-JP" sz="2000" dirty="0">
                <a:latin typeface="ＭＳ Ｐゴシック" pitchFamily="50" charset="-128"/>
              </a:rPr>
              <a:t>, 165</a:t>
            </a:r>
            <a:r>
              <a:rPr lang="ja-JP" altLang="en-US" sz="2000" dirty="0">
                <a:latin typeface="ＭＳ Ｐゴシック" pitchFamily="50" charset="-128"/>
              </a:rPr>
              <a:t>名</a:t>
            </a:r>
          </a:p>
        </p:txBody>
      </p:sp>
      <p:sp>
        <p:nvSpPr>
          <p:cNvPr id="2056" name="Rectangle 9"/>
          <p:cNvSpPr>
            <a:spLocks noChangeArrowheads="1"/>
          </p:cNvSpPr>
          <p:nvPr/>
        </p:nvSpPr>
        <p:spPr bwMode="auto">
          <a:xfrm>
            <a:off x="1995667" y="2774950"/>
            <a:ext cx="3960813" cy="431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dirty="0">
                <a:latin typeface="ＭＳ Ｐゴシック" pitchFamily="50" charset="-128"/>
              </a:rPr>
              <a:t>達成者率推定値：</a:t>
            </a:r>
            <a:r>
              <a:rPr lang="en-US" altLang="ja-JP" sz="2400" dirty="0">
                <a:latin typeface="ＭＳ Ｐゴシック" pitchFamily="50" charset="-128"/>
              </a:rPr>
              <a:t>22.4</a:t>
            </a:r>
            <a:r>
              <a:rPr lang="ja-JP" altLang="en-US" sz="2400" dirty="0">
                <a:latin typeface="ＭＳ Ｐゴシック" pitchFamily="50" charset="-128"/>
              </a:rPr>
              <a:t>％</a:t>
            </a:r>
          </a:p>
        </p:txBody>
      </p:sp>
      <p:sp>
        <p:nvSpPr>
          <p:cNvPr id="2057" name="Rectangle 11"/>
          <p:cNvSpPr>
            <a:spLocks noChangeArrowheads="1"/>
          </p:cNvSpPr>
          <p:nvPr/>
        </p:nvSpPr>
        <p:spPr bwMode="auto">
          <a:xfrm>
            <a:off x="328793" y="3435350"/>
            <a:ext cx="6480175" cy="400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29" tIns="45715" rIns="91429" bIns="45715">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000" dirty="0">
                <a:latin typeface="ＭＳ Ｐゴシック" pitchFamily="50" charset="-128"/>
              </a:rPr>
              <a:t>調査</a:t>
            </a:r>
            <a:r>
              <a:rPr lang="en-US" altLang="ja-JP" sz="2000" dirty="0">
                <a:latin typeface="ＭＳ Ｐゴシック" pitchFamily="50" charset="-128"/>
              </a:rPr>
              <a:t>C</a:t>
            </a:r>
            <a:r>
              <a:rPr lang="ja-JP" altLang="en-US" sz="2000" dirty="0">
                <a:latin typeface="ＭＳ Ｐゴシック" pitchFamily="50" charset="-128"/>
              </a:rPr>
              <a:t>： 佐賀県、要介護 </a:t>
            </a:r>
            <a:r>
              <a:rPr lang="en-US" altLang="ja-JP" sz="2000" dirty="0">
                <a:latin typeface="ＭＳ Ｐゴシック" pitchFamily="50" charset="-128"/>
              </a:rPr>
              <a:t>9 </a:t>
            </a:r>
            <a:r>
              <a:rPr lang="ja-JP" altLang="en-US" sz="2000" dirty="0">
                <a:latin typeface="ＭＳ Ｐゴシック" pitchFamily="50" charset="-128"/>
              </a:rPr>
              <a:t>施設（</a:t>
            </a:r>
            <a:r>
              <a:rPr lang="en-US" altLang="ja-JP" sz="2000" dirty="0">
                <a:latin typeface="ＭＳ Ｐゴシック" pitchFamily="50" charset="-128"/>
              </a:rPr>
              <a:t>H21</a:t>
            </a:r>
            <a:r>
              <a:rPr lang="ja-JP" altLang="en-US" sz="2000" dirty="0">
                <a:latin typeface="ＭＳ Ｐゴシック" pitchFamily="50" charset="-128"/>
              </a:rPr>
              <a:t>）：</a:t>
            </a:r>
            <a:r>
              <a:rPr lang="en-US" altLang="ja-JP" sz="2000" dirty="0">
                <a:latin typeface="ＭＳ Ｐゴシック" pitchFamily="50" charset="-128"/>
              </a:rPr>
              <a:t>75</a:t>
            </a:r>
            <a:r>
              <a:rPr lang="ja-JP" altLang="en-US" sz="2000" dirty="0">
                <a:latin typeface="ＭＳ Ｐゴシック" pitchFamily="50" charset="-128"/>
              </a:rPr>
              <a:t>歳～</a:t>
            </a:r>
            <a:r>
              <a:rPr lang="en-US" altLang="ja-JP" sz="2000" dirty="0">
                <a:latin typeface="ＭＳ Ｐゴシック" pitchFamily="50" charset="-128"/>
              </a:rPr>
              <a:t>84</a:t>
            </a:r>
            <a:r>
              <a:rPr lang="ja-JP" altLang="en-US" sz="2000" dirty="0">
                <a:latin typeface="ＭＳ Ｐゴシック" pitchFamily="50" charset="-128"/>
              </a:rPr>
              <a:t>歳</a:t>
            </a:r>
            <a:r>
              <a:rPr lang="en-US" altLang="ja-JP" sz="2000" dirty="0">
                <a:latin typeface="ＭＳ Ｐゴシック" pitchFamily="50" charset="-128"/>
              </a:rPr>
              <a:t>, 603</a:t>
            </a:r>
            <a:r>
              <a:rPr lang="ja-JP" altLang="en-US" sz="2000" dirty="0">
                <a:latin typeface="ＭＳ Ｐゴシック" pitchFamily="50" charset="-128"/>
              </a:rPr>
              <a:t>名</a:t>
            </a:r>
          </a:p>
        </p:txBody>
      </p:sp>
      <p:sp>
        <p:nvSpPr>
          <p:cNvPr id="2058" name="Rectangle 11"/>
          <p:cNvSpPr>
            <a:spLocks noChangeArrowheads="1"/>
          </p:cNvSpPr>
          <p:nvPr/>
        </p:nvSpPr>
        <p:spPr bwMode="auto">
          <a:xfrm>
            <a:off x="1995667" y="3762376"/>
            <a:ext cx="3960813" cy="4616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dirty="0">
                <a:latin typeface="ＭＳ Ｐゴシック" pitchFamily="50" charset="-128"/>
              </a:rPr>
              <a:t>達成者率推定値：</a:t>
            </a:r>
            <a:r>
              <a:rPr lang="en-US" altLang="ja-JP" sz="2400" dirty="0">
                <a:latin typeface="ＭＳ Ｐゴシック" pitchFamily="50" charset="-128"/>
              </a:rPr>
              <a:t>12.8</a:t>
            </a:r>
            <a:r>
              <a:rPr lang="ja-JP" altLang="en-US" sz="2400" dirty="0">
                <a:latin typeface="ＭＳ Ｐゴシック" pitchFamily="50" charset="-128"/>
              </a:rPr>
              <a:t>％</a:t>
            </a:r>
          </a:p>
        </p:txBody>
      </p:sp>
      <p:sp>
        <p:nvSpPr>
          <p:cNvPr id="2059" name="テキスト ボックス 1"/>
          <p:cNvSpPr txBox="1">
            <a:spLocks noChangeArrowheads="1"/>
          </p:cNvSpPr>
          <p:nvPr/>
        </p:nvSpPr>
        <p:spPr bwMode="auto">
          <a:xfrm>
            <a:off x="2065517" y="5434937"/>
            <a:ext cx="55848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000" dirty="0"/>
              <a:t>資料： 遠藤眞美； 九州歯科大・老年障害者歯科学</a:t>
            </a:r>
          </a:p>
        </p:txBody>
      </p:sp>
      <p:sp>
        <p:nvSpPr>
          <p:cNvPr id="3" name="正方形/長方形 2"/>
          <p:cNvSpPr/>
          <p:nvPr/>
        </p:nvSpPr>
        <p:spPr>
          <a:xfrm>
            <a:off x="138114" y="1268414"/>
            <a:ext cx="7145337" cy="93662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ja-JP" altLang="en-US"/>
          </a:p>
        </p:txBody>
      </p:sp>
      <p:sp>
        <p:nvSpPr>
          <p:cNvPr id="15" name="正方形/長方形 14"/>
          <p:cNvSpPr/>
          <p:nvPr/>
        </p:nvSpPr>
        <p:spPr>
          <a:xfrm>
            <a:off x="641351" y="4398963"/>
            <a:ext cx="8064500" cy="930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ja-JP" altLang="en-US">
              <a:solidFill>
                <a:srgbClr val="FF0000"/>
              </a:solidFill>
            </a:endParaRPr>
          </a:p>
        </p:txBody>
      </p:sp>
      <p:sp>
        <p:nvSpPr>
          <p:cNvPr id="16" name="正方形/長方形 15"/>
          <p:cNvSpPr/>
          <p:nvPr/>
        </p:nvSpPr>
        <p:spPr>
          <a:xfrm>
            <a:off x="130176" y="2301875"/>
            <a:ext cx="7153275" cy="9779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ja-JP" altLang="en-US"/>
          </a:p>
        </p:txBody>
      </p:sp>
      <p:sp>
        <p:nvSpPr>
          <p:cNvPr id="17" name="正方形/長方形 16"/>
          <p:cNvSpPr/>
          <p:nvPr/>
        </p:nvSpPr>
        <p:spPr>
          <a:xfrm>
            <a:off x="150814" y="3435350"/>
            <a:ext cx="7132637" cy="85248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ja-JP" altLang="en-US"/>
          </a:p>
        </p:txBody>
      </p:sp>
      <p:sp>
        <p:nvSpPr>
          <p:cNvPr id="4" name="右中かっこ 3"/>
          <p:cNvSpPr/>
          <p:nvPr/>
        </p:nvSpPr>
        <p:spPr>
          <a:xfrm>
            <a:off x="7362825" y="1628775"/>
            <a:ext cx="522288" cy="2363788"/>
          </a:xfrm>
          <a:prstGeom prst="rightBrace">
            <a:avLst/>
          </a:prstGeom>
          <a:ln w="38100"/>
        </p:spPr>
        <p:style>
          <a:lnRef idx="1">
            <a:schemeClr val="accent1"/>
          </a:lnRef>
          <a:fillRef idx="0">
            <a:schemeClr val="accent1"/>
          </a:fillRef>
          <a:effectRef idx="0">
            <a:schemeClr val="accent1"/>
          </a:effectRef>
          <a:fontRef idx="minor">
            <a:schemeClr val="tx1"/>
          </a:fontRef>
        </p:style>
        <p:txBody>
          <a:bodyPr lIns="91429" tIns="45715" rIns="91429" bIns="45715" anchor="ctr"/>
          <a:lstStyle/>
          <a:p>
            <a:pPr algn="ctr">
              <a:defRPr/>
            </a:pPr>
            <a:endParaRPr lang="ja-JP" altLang="en-US"/>
          </a:p>
        </p:txBody>
      </p:sp>
      <p:sp>
        <p:nvSpPr>
          <p:cNvPr id="2065" name="テキスト ボックス 12"/>
          <p:cNvSpPr txBox="1">
            <a:spLocks noChangeArrowheads="1"/>
          </p:cNvSpPr>
          <p:nvPr/>
        </p:nvSpPr>
        <p:spPr bwMode="auto">
          <a:xfrm>
            <a:off x="7947026" y="2317750"/>
            <a:ext cx="904393" cy="13849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800" dirty="0"/>
              <a:t>13%</a:t>
            </a:r>
          </a:p>
          <a:p>
            <a:pPr eaLnBrk="1" hangingPunct="1">
              <a:spcBef>
                <a:spcPct val="0"/>
              </a:spcBef>
              <a:buFontTx/>
              <a:buNone/>
            </a:pPr>
            <a:r>
              <a:rPr lang="ja-JP" altLang="en-US" sz="2800" dirty="0"/>
              <a:t>  ～</a:t>
            </a:r>
            <a:endParaRPr lang="en-US" altLang="ja-JP" sz="2800" dirty="0"/>
          </a:p>
          <a:p>
            <a:pPr eaLnBrk="1" hangingPunct="1">
              <a:spcBef>
                <a:spcPct val="0"/>
              </a:spcBef>
              <a:buFontTx/>
              <a:buNone/>
            </a:pPr>
            <a:r>
              <a:rPr lang="en-US" altLang="ja-JP" sz="2800" dirty="0"/>
              <a:t>23%</a:t>
            </a:r>
            <a:endParaRPr lang="ja-JP" altLang="en-US" sz="2800" dirty="0"/>
          </a:p>
        </p:txBody>
      </p:sp>
      <p:sp>
        <p:nvSpPr>
          <p:cNvPr id="2066" name="Rectangle 7"/>
          <p:cNvSpPr>
            <a:spLocks noChangeArrowheads="1"/>
          </p:cNvSpPr>
          <p:nvPr/>
        </p:nvSpPr>
        <p:spPr bwMode="auto">
          <a:xfrm>
            <a:off x="3785395" y="4810125"/>
            <a:ext cx="4439892" cy="4616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29" tIns="45715" rIns="91429" bIns="45715">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2400" dirty="0">
                <a:solidFill>
                  <a:schemeClr val="tx2"/>
                </a:solidFill>
                <a:latin typeface="ＭＳ Ｐゴシック" pitchFamily="50" charset="-128"/>
              </a:rPr>
              <a:t>⇒ </a:t>
            </a:r>
            <a:r>
              <a:rPr lang="en-US" altLang="ja-JP" sz="2400" dirty="0">
                <a:solidFill>
                  <a:srgbClr val="FF0000"/>
                </a:solidFill>
                <a:latin typeface="ＭＳ Ｐゴシック" pitchFamily="50" charset="-128"/>
              </a:rPr>
              <a:t>2</a:t>
            </a:r>
            <a:r>
              <a:rPr lang="ja-JP" altLang="en-US" sz="2400" dirty="0">
                <a:solidFill>
                  <a:srgbClr val="FF0000"/>
                </a:solidFill>
                <a:latin typeface="ＭＳ Ｐゴシック" pitchFamily="50" charset="-128"/>
              </a:rPr>
              <a:t>年後現在歯</a:t>
            </a:r>
            <a:r>
              <a:rPr lang="en-US" altLang="ja-JP" sz="2400" dirty="0">
                <a:solidFill>
                  <a:srgbClr val="FF0000"/>
                </a:solidFill>
                <a:latin typeface="ＭＳ Ｐゴシック" pitchFamily="50" charset="-128"/>
              </a:rPr>
              <a:t>20</a:t>
            </a:r>
            <a:r>
              <a:rPr lang="ja-JP" altLang="en-US" sz="2400" dirty="0">
                <a:solidFill>
                  <a:srgbClr val="FF0000"/>
                </a:solidFill>
                <a:latin typeface="ＭＳ Ｐゴシック" pitchFamily="50" charset="-128"/>
              </a:rPr>
              <a:t>本者率 </a:t>
            </a:r>
            <a:r>
              <a:rPr lang="en-US" altLang="ja-JP" sz="2400" dirty="0">
                <a:solidFill>
                  <a:srgbClr val="FF0000"/>
                </a:solidFill>
                <a:latin typeface="ＭＳ Ｐゴシック" pitchFamily="50" charset="-128"/>
              </a:rPr>
              <a:t>:</a:t>
            </a:r>
            <a:r>
              <a:rPr lang="ja-JP" altLang="en-US" sz="2400" dirty="0">
                <a:solidFill>
                  <a:srgbClr val="FF0000"/>
                </a:solidFill>
                <a:latin typeface="ＭＳ Ｐゴシック" pitchFamily="50" charset="-128"/>
              </a:rPr>
              <a:t>　</a:t>
            </a:r>
            <a:r>
              <a:rPr lang="en-US" altLang="ja-JP" sz="2400" dirty="0">
                <a:solidFill>
                  <a:srgbClr val="FF0000"/>
                </a:solidFill>
                <a:latin typeface="ＭＳ Ｐゴシック" pitchFamily="50" charset="-128"/>
              </a:rPr>
              <a:t>9.1% </a:t>
            </a:r>
            <a:endParaRPr lang="ja-JP" altLang="en-US" sz="2400" dirty="0">
              <a:solidFill>
                <a:srgbClr val="FF0000"/>
              </a:solidFill>
              <a:latin typeface="ＭＳ Ｐゴシック" pitchFamily="50" charset="-128"/>
            </a:endParaRPr>
          </a:p>
        </p:txBody>
      </p:sp>
    </p:spTree>
    <p:extLst>
      <p:ext uri="{BB962C8B-B14F-4D97-AF65-F5344CB8AC3E}">
        <p14:creationId xmlns:p14="http://schemas.microsoft.com/office/powerpoint/2010/main" xmlns="" val="2067759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ChangeArrowheads="1"/>
          </p:cNvSpPr>
          <p:nvPr/>
        </p:nvSpPr>
        <p:spPr bwMode="auto">
          <a:xfrm>
            <a:off x="611188" y="476251"/>
            <a:ext cx="8208962" cy="64632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3600" dirty="0">
                <a:solidFill>
                  <a:schemeClr val="tx2"/>
                </a:solidFill>
                <a:latin typeface="ＭＳ Ｐゴシック" charset="-128"/>
              </a:rPr>
              <a:t>脳血管障害者</a:t>
            </a:r>
            <a:r>
              <a:rPr lang="en-US" altLang="ja-JP" sz="3600" dirty="0">
                <a:solidFill>
                  <a:schemeClr val="tx2"/>
                </a:solidFill>
                <a:latin typeface="ＭＳ Ｐゴシック" charset="-128"/>
              </a:rPr>
              <a:t>(80</a:t>
            </a:r>
            <a:r>
              <a:rPr lang="ja-JP" altLang="en-US" sz="3600" dirty="0">
                <a:solidFill>
                  <a:schemeClr val="tx2"/>
                </a:solidFill>
                <a:latin typeface="ＭＳ Ｐゴシック" charset="-128"/>
              </a:rPr>
              <a:t>歳）</a:t>
            </a:r>
            <a:r>
              <a:rPr lang="ja-JP" altLang="en-US" sz="3600" dirty="0" smtClean="0">
                <a:solidFill>
                  <a:schemeClr val="tx2"/>
                </a:solidFill>
                <a:latin typeface="ＭＳ Ｐゴシック" charset="-128"/>
              </a:rPr>
              <a:t>の病期</a:t>
            </a:r>
            <a:r>
              <a:rPr lang="ja-JP" altLang="en-US" sz="3600" dirty="0">
                <a:solidFill>
                  <a:schemeClr val="tx2"/>
                </a:solidFill>
                <a:latin typeface="ＭＳ Ｐゴシック" charset="-128"/>
              </a:rPr>
              <a:t>別現在歯数</a:t>
            </a:r>
          </a:p>
        </p:txBody>
      </p:sp>
      <p:sp>
        <p:nvSpPr>
          <p:cNvPr id="2051" name="テキスト ボックス 1"/>
          <p:cNvSpPr txBox="1">
            <a:spLocks noChangeArrowheads="1"/>
          </p:cNvSpPr>
          <p:nvPr/>
        </p:nvSpPr>
        <p:spPr bwMode="auto">
          <a:xfrm>
            <a:off x="1228772" y="5156200"/>
            <a:ext cx="6927803" cy="892542"/>
          </a:xfrm>
          <a:prstGeom prst="rect">
            <a:avLst/>
          </a:prstGeom>
          <a:noFill/>
          <a:ln>
            <a:noFill/>
          </a:ln>
          <a:extLst/>
        </p:spPr>
        <p:txBody>
          <a:bodyPr wrap="square"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600" dirty="0"/>
              <a:t>資料： 全国国民健康保険診療施設調査</a:t>
            </a:r>
            <a:r>
              <a:rPr lang="en-US" altLang="ja-JP" sz="2600" dirty="0"/>
              <a:t>, 2003</a:t>
            </a:r>
            <a:r>
              <a:rPr lang="ja-JP" altLang="en-US" sz="2600" dirty="0"/>
              <a:t>年</a:t>
            </a:r>
          </a:p>
        </p:txBody>
      </p:sp>
      <p:sp>
        <p:nvSpPr>
          <p:cNvPr id="2052" name="テキスト ボックス 13"/>
          <p:cNvSpPr txBox="1">
            <a:spLocks noChangeArrowheads="1"/>
          </p:cNvSpPr>
          <p:nvPr/>
        </p:nvSpPr>
        <p:spPr bwMode="auto">
          <a:xfrm>
            <a:off x="250826" y="2205039"/>
            <a:ext cx="1262063"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t>急性期</a:t>
            </a:r>
          </a:p>
        </p:txBody>
      </p:sp>
      <p:sp>
        <p:nvSpPr>
          <p:cNvPr id="2053" name="テキスト ボックス 31"/>
          <p:cNvSpPr txBox="1">
            <a:spLocks noChangeArrowheads="1"/>
          </p:cNvSpPr>
          <p:nvPr/>
        </p:nvSpPr>
        <p:spPr bwMode="auto">
          <a:xfrm>
            <a:off x="250826" y="3151788"/>
            <a:ext cx="1261862" cy="861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ts val="2000"/>
              </a:lnSpc>
              <a:spcBef>
                <a:spcPct val="0"/>
              </a:spcBef>
              <a:buNone/>
            </a:pPr>
            <a:r>
              <a:rPr lang="ja-JP" altLang="en-US" sz="2800" dirty="0"/>
              <a:t>回復期</a:t>
            </a:r>
            <a:endParaRPr lang="en-US" altLang="ja-JP" sz="2800" dirty="0"/>
          </a:p>
          <a:p>
            <a:pPr eaLnBrk="1" hangingPunct="1">
              <a:lnSpc>
                <a:spcPts val="2000"/>
              </a:lnSpc>
              <a:spcBef>
                <a:spcPct val="0"/>
              </a:spcBef>
              <a:buNone/>
            </a:pPr>
            <a:r>
              <a:rPr lang="en-US" altLang="ja-JP" sz="1400" dirty="0"/>
              <a:t>       </a:t>
            </a:r>
            <a:r>
              <a:rPr lang="ja-JP" altLang="en-US" sz="2000" dirty="0"/>
              <a:t>～</a:t>
            </a:r>
            <a:endParaRPr lang="en-US" altLang="ja-JP" sz="2000" dirty="0"/>
          </a:p>
          <a:p>
            <a:pPr eaLnBrk="1" hangingPunct="1">
              <a:lnSpc>
                <a:spcPts val="2000"/>
              </a:lnSpc>
              <a:spcBef>
                <a:spcPct val="0"/>
              </a:spcBef>
              <a:buNone/>
            </a:pPr>
            <a:r>
              <a:rPr lang="ja-JP" altLang="en-US" sz="2800" dirty="0"/>
              <a:t>維持期</a:t>
            </a:r>
          </a:p>
        </p:txBody>
      </p:sp>
      <p:sp>
        <p:nvSpPr>
          <p:cNvPr id="2054" name="テキスト ボックス 32"/>
          <p:cNvSpPr txBox="1">
            <a:spLocks noChangeArrowheads="1"/>
          </p:cNvSpPr>
          <p:nvPr/>
        </p:nvSpPr>
        <p:spPr bwMode="auto">
          <a:xfrm>
            <a:off x="250826" y="4198782"/>
            <a:ext cx="1262063"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t>終末期</a:t>
            </a:r>
          </a:p>
        </p:txBody>
      </p:sp>
      <p:sp>
        <p:nvSpPr>
          <p:cNvPr id="2055" name="テキスト ボックス 24"/>
          <p:cNvSpPr txBox="1">
            <a:spLocks noChangeArrowheads="1"/>
          </p:cNvSpPr>
          <p:nvPr/>
        </p:nvSpPr>
        <p:spPr bwMode="auto">
          <a:xfrm>
            <a:off x="1535114" y="1276351"/>
            <a:ext cx="2555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2400" dirty="0"/>
              <a:t>0</a:t>
            </a:r>
            <a:endParaRPr lang="ja-JP" altLang="en-US" sz="2400" dirty="0"/>
          </a:p>
        </p:txBody>
      </p:sp>
      <p:sp>
        <p:nvSpPr>
          <p:cNvPr id="2056" name="テキスト ボックス 64"/>
          <p:cNvSpPr txBox="1">
            <a:spLocks noChangeArrowheads="1"/>
          </p:cNvSpPr>
          <p:nvPr/>
        </p:nvSpPr>
        <p:spPr bwMode="auto">
          <a:xfrm>
            <a:off x="2790825" y="1281113"/>
            <a:ext cx="2555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2400" dirty="0"/>
              <a:t>2</a:t>
            </a:r>
            <a:endParaRPr lang="ja-JP" altLang="en-US" sz="2400" dirty="0"/>
          </a:p>
        </p:txBody>
      </p:sp>
      <p:sp>
        <p:nvSpPr>
          <p:cNvPr id="26" name="正方形/長方形 25"/>
          <p:cNvSpPr/>
          <p:nvPr/>
        </p:nvSpPr>
        <p:spPr>
          <a:xfrm>
            <a:off x="1692276" y="2205038"/>
            <a:ext cx="6551613" cy="6477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ja-JP" altLang="en-US" dirty="0"/>
          </a:p>
        </p:txBody>
      </p:sp>
      <p:sp>
        <p:nvSpPr>
          <p:cNvPr id="2058" name="テキスト ボックス 66"/>
          <p:cNvSpPr txBox="1">
            <a:spLocks noChangeArrowheads="1"/>
          </p:cNvSpPr>
          <p:nvPr/>
        </p:nvSpPr>
        <p:spPr bwMode="auto">
          <a:xfrm>
            <a:off x="4130675" y="1273176"/>
            <a:ext cx="2555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2400" dirty="0"/>
              <a:t>4</a:t>
            </a:r>
            <a:endParaRPr lang="ja-JP" altLang="en-US" sz="2400" dirty="0"/>
          </a:p>
        </p:txBody>
      </p:sp>
      <p:sp>
        <p:nvSpPr>
          <p:cNvPr id="2059" name="テキスト ボックス 67"/>
          <p:cNvSpPr txBox="1">
            <a:spLocks noChangeArrowheads="1"/>
          </p:cNvSpPr>
          <p:nvPr/>
        </p:nvSpPr>
        <p:spPr bwMode="auto">
          <a:xfrm>
            <a:off x="5426075" y="1271588"/>
            <a:ext cx="2555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2400" dirty="0"/>
              <a:t>6</a:t>
            </a:r>
            <a:endParaRPr lang="ja-JP" altLang="en-US" sz="2400" dirty="0"/>
          </a:p>
        </p:txBody>
      </p:sp>
      <p:sp>
        <p:nvSpPr>
          <p:cNvPr id="2060" name="テキスト ボックス 68"/>
          <p:cNvSpPr txBox="1">
            <a:spLocks noChangeArrowheads="1"/>
          </p:cNvSpPr>
          <p:nvPr/>
        </p:nvSpPr>
        <p:spPr bwMode="auto">
          <a:xfrm>
            <a:off x="6681789" y="1262064"/>
            <a:ext cx="255587" cy="466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2400" dirty="0"/>
              <a:t>8</a:t>
            </a:r>
            <a:endParaRPr lang="ja-JP" altLang="en-US" sz="2400" dirty="0"/>
          </a:p>
        </p:txBody>
      </p:sp>
      <p:sp>
        <p:nvSpPr>
          <p:cNvPr id="2061" name="テキスト ボックス 69"/>
          <p:cNvSpPr txBox="1">
            <a:spLocks noChangeArrowheads="1"/>
          </p:cNvSpPr>
          <p:nvPr/>
        </p:nvSpPr>
        <p:spPr bwMode="auto">
          <a:xfrm>
            <a:off x="7885114" y="1276351"/>
            <a:ext cx="1258887"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2400" dirty="0"/>
              <a:t>10</a:t>
            </a:r>
            <a:r>
              <a:rPr lang="ja-JP" altLang="en-US" sz="2400" dirty="0"/>
              <a:t>本</a:t>
            </a:r>
          </a:p>
        </p:txBody>
      </p:sp>
      <p:sp>
        <p:nvSpPr>
          <p:cNvPr id="2062" name="テキスト ボックス 26"/>
          <p:cNvSpPr txBox="1">
            <a:spLocks noChangeArrowheads="1"/>
          </p:cNvSpPr>
          <p:nvPr/>
        </p:nvSpPr>
        <p:spPr bwMode="auto">
          <a:xfrm>
            <a:off x="8156575" y="2299299"/>
            <a:ext cx="8842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2800" dirty="0"/>
              <a:t>10.1</a:t>
            </a:r>
            <a:endParaRPr lang="ja-JP" altLang="en-US" sz="2800" dirty="0"/>
          </a:p>
        </p:txBody>
      </p:sp>
      <p:sp>
        <p:nvSpPr>
          <p:cNvPr id="72" name="正方形/長方形 71"/>
          <p:cNvSpPr/>
          <p:nvPr/>
        </p:nvSpPr>
        <p:spPr>
          <a:xfrm>
            <a:off x="1662907" y="3147148"/>
            <a:ext cx="4406900" cy="6477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ja-JP" altLang="en-US"/>
          </a:p>
        </p:txBody>
      </p:sp>
      <p:sp>
        <p:nvSpPr>
          <p:cNvPr id="2064" name="テキスト ボックス 72"/>
          <p:cNvSpPr txBox="1">
            <a:spLocks noChangeArrowheads="1"/>
          </p:cNvSpPr>
          <p:nvPr/>
        </p:nvSpPr>
        <p:spPr bwMode="auto">
          <a:xfrm>
            <a:off x="6088062" y="3209060"/>
            <a:ext cx="6842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2800" dirty="0"/>
              <a:t>6.7</a:t>
            </a:r>
            <a:endParaRPr lang="ja-JP" altLang="en-US" sz="2800" dirty="0"/>
          </a:p>
        </p:txBody>
      </p:sp>
      <p:sp>
        <p:nvSpPr>
          <p:cNvPr id="74" name="正方形/長方形 73"/>
          <p:cNvSpPr/>
          <p:nvPr/>
        </p:nvSpPr>
        <p:spPr>
          <a:xfrm>
            <a:off x="1665288" y="4136076"/>
            <a:ext cx="3590925" cy="6477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ja-JP" altLang="en-US"/>
          </a:p>
        </p:txBody>
      </p:sp>
      <p:sp>
        <p:nvSpPr>
          <p:cNvPr id="2066" name="テキスト ボックス 74"/>
          <p:cNvSpPr txBox="1">
            <a:spLocks noChangeArrowheads="1"/>
          </p:cNvSpPr>
          <p:nvPr/>
        </p:nvSpPr>
        <p:spPr bwMode="auto">
          <a:xfrm>
            <a:off x="5256213" y="4209667"/>
            <a:ext cx="6858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2800" dirty="0"/>
              <a:t>5.4</a:t>
            </a:r>
            <a:endParaRPr lang="ja-JP" altLang="en-US" sz="2800" dirty="0"/>
          </a:p>
        </p:txBody>
      </p:sp>
      <p:sp>
        <p:nvSpPr>
          <p:cNvPr id="2067" name="テキスト ボックス 27"/>
          <p:cNvSpPr txBox="1">
            <a:spLocks noChangeArrowheads="1"/>
          </p:cNvSpPr>
          <p:nvPr/>
        </p:nvSpPr>
        <p:spPr bwMode="auto">
          <a:xfrm>
            <a:off x="6588125" y="4787900"/>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dirty="0"/>
          </a:p>
        </p:txBody>
      </p:sp>
      <p:sp>
        <p:nvSpPr>
          <p:cNvPr id="2068" name="テキスト ボックス 28"/>
          <p:cNvSpPr txBox="1">
            <a:spLocks noChangeArrowheads="1"/>
          </p:cNvSpPr>
          <p:nvPr/>
        </p:nvSpPr>
        <p:spPr bwMode="auto">
          <a:xfrm>
            <a:off x="1768857" y="2344738"/>
            <a:ext cx="1204154" cy="369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dirty="0"/>
              <a:t>（</a:t>
            </a:r>
            <a:r>
              <a:rPr lang="en-US" altLang="ja-JP" sz="1800" dirty="0"/>
              <a:t>N=29</a:t>
            </a:r>
            <a:r>
              <a:rPr lang="ja-JP" altLang="en-US" sz="1800" dirty="0"/>
              <a:t>名）</a:t>
            </a:r>
          </a:p>
        </p:txBody>
      </p:sp>
      <p:sp>
        <p:nvSpPr>
          <p:cNvPr id="2069" name="テキスト ボックス 77"/>
          <p:cNvSpPr txBox="1">
            <a:spLocks noChangeArrowheads="1"/>
          </p:cNvSpPr>
          <p:nvPr/>
        </p:nvSpPr>
        <p:spPr bwMode="auto">
          <a:xfrm>
            <a:off x="1790955" y="3311783"/>
            <a:ext cx="1332394" cy="369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dirty="0"/>
              <a:t>（</a:t>
            </a:r>
            <a:r>
              <a:rPr lang="en-US" altLang="ja-JP" sz="1800" dirty="0"/>
              <a:t>N=145</a:t>
            </a:r>
            <a:r>
              <a:rPr lang="ja-JP" altLang="en-US" sz="1800" dirty="0"/>
              <a:t>名）</a:t>
            </a:r>
          </a:p>
        </p:txBody>
      </p:sp>
      <p:sp>
        <p:nvSpPr>
          <p:cNvPr id="2070" name="テキスト ボックス 78"/>
          <p:cNvSpPr txBox="1">
            <a:spLocks noChangeArrowheads="1"/>
          </p:cNvSpPr>
          <p:nvPr/>
        </p:nvSpPr>
        <p:spPr bwMode="auto">
          <a:xfrm>
            <a:off x="1793731" y="4295136"/>
            <a:ext cx="1204154" cy="369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dirty="0"/>
              <a:t>（</a:t>
            </a:r>
            <a:r>
              <a:rPr lang="en-US" altLang="ja-JP" sz="1800" dirty="0"/>
              <a:t>N=29</a:t>
            </a:r>
            <a:r>
              <a:rPr lang="ja-JP" altLang="en-US" sz="1800" dirty="0"/>
              <a:t>名）</a:t>
            </a:r>
          </a:p>
        </p:txBody>
      </p:sp>
      <p:cxnSp>
        <p:nvCxnSpPr>
          <p:cNvPr id="5" name="直線コネクタ 4"/>
          <p:cNvCxnSpPr/>
          <p:nvPr/>
        </p:nvCxnSpPr>
        <p:spPr>
          <a:xfrm>
            <a:off x="1692276" y="1844675"/>
            <a:ext cx="71278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9" name="直線コネクタ 2048"/>
          <p:cNvCxnSpPr/>
          <p:nvPr/>
        </p:nvCxnSpPr>
        <p:spPr>
          <a:xfrm>
            <a:off x="1692275" y="1697039"/>
            <a:ext cx="0" cy="1412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2962275" y="1709738"/>
            <a:ext cx="0" cy="139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4300538" y="1692275"/>
            <a:ext cx="0" cy="139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a:off x="5572125" y="1704975"/>
            <a:ext cx="0" cy="139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6884988" y="1711325"/>
            <a:ext cx="0" cy="139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8156575" y="1722439"/>
            <a:ext cx="0" cy="1412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78" name="テキスト ボックス 2063"/>
          <p:cNvSpPr txBox="1">
            <a:spLocks noChangeArrowheads="1"/>
          </p:cNvSpPr>
          <p:nvPr/>
        </p:nvSpPr>
        <p:spPr bwMode="auto">
          <a:xfrm>
            <a:off x="450851" y="1370014"/>
            <a:ext cx="11414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dirty="0"/>
              <a:t>歯　数</a:t>
            </a:r>
          </a:p>
        </p:txBody>
      </p:sp>
      <p:sp>
        <p:nvSpPr>
          <p:cNvPr id="2079" name="テキスト ボックス 2067"/>
          <p:cNvSpPr txBox="1">
            <a:spLocks noChangeArrowheads="1"/>
          </p:cNvSpPr>
          <p:nvPr/>
        </p:nvSpPr>
        <p:spPr bwMode="auto">
          <a:xfrm>
            <a:off x="718780" y="6103583"/>
            <a:ext cx="7884265" cy="984875"/>
          </a:xfrm>
          <a:prstGeom prst="rect">
            <a:avLst/>
          </a:prstGeom>
          <a:solidFill>
            <a:schemeClr val="bg1"/>
          </a:solidFill>
          <a:ln>
            <a:noFill/>
          </a:ln>
          <a:extLst/>
        </p:spPr>
        <p:txBody>
          <a:bodyPr wrap="square" lIns="91429" tIns="45715" rIns="91429" bIns="45715">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900" dirty="0" smtClean="0">
                <a:solidFill>
                  <a:srgbClr val="FF0000"/>
                </a:solidFill>
              </a:rPr>
              <a:t>参考データ：歯実調</a:t>
            </a:r>
            <a:r>
              <a:rPr lang="en-US" altLang="ja-JP" sz="2900" dirty="0" smtClean="0">
                <a:solidFill>
                  <a:srgbClr val="FF0000"/>
                </a:solidFill>
              </a:rPr>
              <a:t>(</a:t>
            </a:r>
            <a:r>
              <a:rPr lang="en-US" altLang="ja-JP" sz="2900" dirty="0">
                <a:solidFill>
                  <a:srgbClr val="FF0000"/>
                </a:solidFill>
              </a:rPr>
              <a:t>2005</a:t>
            </a:r>
            <a:r>
              <a:rPr lang="en-US" altLang="ja-JP" sz="2900" dirty="0" smtClean="0">
                <a:solidFill>
                  <a:srgbClr val="FF0000"/>
                </a:solidFill>
              </a:rPr>
              <a:t>)</a:t>
            </a:r>
            <a:r>
              <a:rPr lang="ja-JP" altLang="en-US" sz="2900" dirty="0" smtClean="0">
                <a:solidFill>
                  <a:srgbClr val="FF0000"/>
                </a:solidFill>
              </a:rPr>
              <a:t>；</a:t>
            </a:r>
            <a:r>
              <a:rPr lang="en-US" altLang="ja-JP" sz="2900" dirty="0" smtClean="0">
                <a:solidFill>
                  <a:srgbClr val="FF0000"/>
                </a:solidFill>
              </a:rPr>
              <a:t>80</a:t>
            </a:r>
            <a:r>
              <a:rPr lang="ja-JP" altLang="en-US" sz="2900" dirty="0" smtClean="0">
                <a:solidFill>
                  <a:srgbClr val="FF0000"/>
                </a:solidFill>
              </a:rPr>
              <a:t>歳現在歯数　</a:t>
            </a:r>
            <a:r>
              <a:rPr lang="en-US" altLang="ja-JP" sz="2900" dirty="0" smtClean="0">
                <a:solidFill>
                  <a:srgbClr val="FF0000"/>
                </a:solidFill>
              </a:rPr>
              <a:t>=</a:t>
            </a:r>
            <a:r>
              <a:rPr lang="ja-JP" altLang="en-US" sz="2900" dirty="0" smtClean="0">
                <a:solidFill>
                  <a:srgbClr val="FF0000"/>
                </a:solidFill>
              </a:rPr>
              <a:t>　</a:t>
            </a:r>
            <a:r>
              <a:rPr lang="en-US" altLang="ja-JP" sz="2900" dirty="0" smtClean="0">
                <a:solidFill>
                  <a:srgbClr val="FF0000"/>
                </a:solidFill>
              </a:rPr>
              <a:t>9.8</a:t>
            </a:r>
            <a:endParaRPr lang="ja-JP" altLang="en-US" sz="2900" dirty="0">
              <a:solidFill>
                <a:srgbClr val="FF0000"/>
              </a:solidFill>
            </a:endParaRPr>
          </a:p>
        </p:txBody>
      </p:sp>
      <p:cxnSp>
        <p:nvCxnSpPr>
          <p:cNvPr id="10" name="直線コネクタ 9"/>
          <p:cNvCxnSpPr/>
          <p:nvPr/>
        </p:nvCxnSpPr>
        <p:spPr>
          <a:xfrm>
            <a:off x="1662113" y="1838325"/>
            <a:ext cx="0" cy="31337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26691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テキスト ボックス 3"/>
          <p:cNvSpPr txBox="1">
            <a:spLocks noChangeArrowheads="1"/>
          </p:cNvSpPr>
          <p:nvPr/>
        </p:nvSpPr>
        <p:spPr bwMode="auto">
          <a:xfrm>
            <a:off x="2133601" y="393701"/>
            <a:ext cx="4283075" cy="646113"/>
          </a:xfrm>
          <a:prstGeom prst="rect">
            <a:avLst/>
          </a:prstGeom>
          <a:solidFill>
            <a:srgbClr val="D2F9F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3600" dirty="0">
                <a:solidFill>
                  <a:srgbClr val="FF0000"/>
                </a:solidFill>
              </a:rPr>
              <a:t>歯　を　失　う　原　因</a:t>
            </a:r>
          </a:p>
        </p:txBody>
      </p:sp>
      <p:cxnSp>
        <p:nvCxnSpPr>
          <p:cNvPr id="50179" name="直線コネクタ 5"/>
          <p:cNvCxnSpPr>
            <a:cxnSpLocks noChangeShapeType="1"/>
          </p:cNvCxnSpPr>
          <p:nvPr/>
        </p:nvCxnSpPr>
        <p:spPr bwMode="auto">
          <a:xfrm>
            <a:off x="323850" y="1628775"/>
            <a:ext cx="84963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lgn="ctr">
                <a:solidFill>
                  <a:srgbClr val="000000"/>
                </a:solidFill>
                <a:miter lim="800000"/>
                <a:headEnd/>
                <a:tailEnd/>
              </a14:hiddenLine>
            </a:ext>
          </a:extLst>
        </p:spPr>
      </p:cxnSp>
      <p:cxnSp>
        <p:nvCxnSpPr>
          <p:cNvPr id="50180" name="直線コネクタ 6"/>
          <p:cNvCxnSpPr>
            <a:cxnSpLocks noChangeShapeType="1"/>
          </p:cNvCxnSpPr>
          <p:nvPr/>
        </p:nvCxnSpPr>
        <p:spPr bwMode="auto">
          <a:xfrm>
            <a:off x="323850" y="1557338"/>
            <a:ext cx="84963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8575" algn="ctr">
                <a:solidFill>
                  <a:srgbClr val="000000"/>
                </a:solidFill>
                <a:miter lim="800000"/>
                <a:headEnd/>
                <a:tailEnd/>
              </a14:hiddenLine>
            </a:ext>
          </a:extLst>
        </p:spPr>
      </p:cxnSp>
      <p:sp>
        <p:nvSpPr>
          <p:cNvPr id="50181" name="テキスト ボックス 9"/>
          <p:cNvSpPr txBox="1">
            <a:spLocks noChangeArrowheads="1"/>
          </p:cNvSpPr>
          <p:nvPr/>
        </p:nvSpPr>
        <p:spPr bwMode="auto">
          <a:xfrm>
            <a:off x="308540" y="1864901"/>
            <a:ext cx="1160208" cy="44407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300" dirty="0"/>
              <a:t>著　者　</a:t>
            </a:r>
          </a:p>
        </p:txBody>
      </p:sp>
      <p:sp>
        <p:nvSpPr>
          <p:cNvPr id="50182" name="テキスト ボックス 10"/>
          <p:cNvSpPr txBox="1">
            <a:spLocks noChangeArrowheads="1"/>
          </p:cNvSpPr>
          <p:nvPr/>
        </p:nvSpPr>
        <p:spPr bwMode="auto">
          <a:xfrm>
            <a:off x="1497625" y="1864900"/>
            <a:ext cx="1064028" cy="44407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300" dirty="0"/>
              <a:t>報告年</a:t>
            </a:r>
          </a:p>
        </p:txBody>
      </p:sp>
      <p:sp>
        <p:nvSpPr>
          <p:cNvPr id="50183" name="テキスト ボックス 11"/>
          <p:cNvSpPr txBox="1">
            <a:spLocks noChangeArrowheads="1"/>
          </p:cNvSpPr>
          <p:nvPr/>
        </p:nvSpPr>
        <p:spPr bwMode="auto">
          <a:xfrm>
            <a:off x="2637003" y="1864900"/>
            <a:ext cx="1357148" cy="44407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300" dirty="0"/>
              <a:t>調査地域</a:t>
            </a:r>
          </a:p>
        </p:txBody>
      </p:sp>
      <p:sp>
        <p:nvSpPr>
          <p:cNvPr id="50184" name="テキスト ボックス 12"/>
          <p:cNvSpPr txBox="1">
            <a:spLocks noChangeArrowheads="1"/>
          </p:cNvSpPr>
          <p:nvPr/>
        </p:nvSpPr>
        <p:spPr bwMode="auto">
          <a:xfrm>
            <a:off x="4057655" y="1864899"/>
            <a:ext cx="1384701" cy="44407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300" dirty="0" smtClean="0"/>
              <a:t>抜歯本数</a:t>
            </a:r>
            <a:endParaRPr lang="ja-JP" altLang="en-US" sz="2300" dirty="0"/>
          </a:p>
        </p:txBody>
      </p:sp>
      <p:sp>
        <p:nvSpPr>
          <p:cNvPr id="50185" name="テキスト ボックス 13"/>
          <p:cNvSpPr txBox="1">
            <a:spLocks noChangeArrowheads="1"/>
          </p:cNvSpPr>
          <p:nvPr/>
        </p:nvSpPr>
        <p:spPr bwMode="auto">
          <a:xfrm>
            <a:off x="6810374" y="1450704"/>
            <a:ext cx="1503709" cy="4880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600" dirty="0"/>
              <a:t>抜歯原因</a:t>
            </a:r>
          </a:p>
        </p:txBody>
      </p:sp>
      <p:sp>
        <p:nvSpPr>
          <p:cNvPr id="50186" name="テキスト ボックス 22"/>
          <p:cNvSpPr txBox="1">
            <a:spLocks noChangeArrowheads="1"/>
          </p:cNvSpPr>
          <p:nvPr/>
        </p:nvSpPr>
        <p:spPr bwMode="auto">
          <a:xfrm>
            <a:off x="5651500" y="1989138"/>
            <a:ext cx="890588" cy="400050"/>
          </a:xfrm>
          <a:prstGeom prst="rect">
            <a:avLst/>
          </a:prstGeom>
          <a:solidFill>
            <a:srgbClr val="D2F9F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000" dirty="0">
                <a:solidFill>
                  <a:srgbClr val="FF0000"/>
                </a:solidFill>
              </a:rPr>
              <a:t>むし歯</a:t>
            </a:r>
          </a:p>
        </p:txBody>
      </p:sp>
      <p:sp>
        <p:nvSpPr>
          <p:cNvPr id="50187" name="テキスト ボックス 23"/>
          <p:cNvSpPr txBox="1">
            <a:spLocks noChangeArrowheads="1"/>
          </p:cNvSpPr>
          <p:nvPr/>
        </p:nvSpPr>
        <p:spPr bwMode="auto">
          <a:xfrm>
            <a:off x="6634072" y="1979025"/>
            <a:ext cx="1357148" cy="4440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300" dirty="0"/>
              <a:t>歯周疾患</a:t>
            </a:r>
          </a:p>
        </p:txBody>
      </p:sp>
      <p:sp>
        <p:nvSpPr>
          <p:cNvPr id="50188" name="テキスト ボックス 24"/>
          <p:cNvSpPr txBox="1">
            <a:spLocks noChangeArrowheads="1"/>
          </p:cNvSpPr>
          <p:nvPr/>
        </p:nvSpPr>
        <p:spPr bwMode="auto">
          <a:xfrm>
            <a:off x="7908881" y="1989138"/>
            <a:ext cx="477786" cy="4440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300" dirty="0"/>
              <a:t>他</a:t>
            </a:r>
          </a:p>
        </p:txBody>
      </p:sp>
      <p:cxnSp>
        <p:nvCxnSpPr>
          <p:cNvPr id="50189" name="直線コネクタ 26"/>
          <p:cNvCxnSpPr>
            <a:cxnSpLocks noChangeShapeType="1"/>
          </p:cNvCxnSpPr>
          <p:nvPr/>
        </p:nvCxnSpPr>
        <p:spPr bwMode="auto">
          <a:xfrm>
            <a:off x="5580064" y="1916113"/>
            <a:ext cx="3240087" cy="0"/>
          </a:xfrm>
          <a:prstGeom prst="line">
            <a:avLst/>
          </a:prstGeom>
          <a:noFill/>
          <a:ln w="38100" algn="ctr">
            <a:solidFill>
              <a:schemeClr val="tx1"/>
            </a:solidFill>
            <a:miter lim="800000"/>
            <a:headEnd/>
            <a:tailEnd/>
          </a:ln>
          <a:extLst>
            <a:ext uri="{909E8E84-426E-40DD-AFC4-6F175D3DCCD1}">
              <a14:hiddenFill xmlns:a14="http://schemas.microsoft.com/office/drawing/2010/main" xmlns="">
                <a:noFill/>
              </a14:hiddenFill>
            </a:ext>
          </a:extLst>
        </p:spPr>
      </p:cxnSp>
      <p:sp>
        <p:nvSpPr>
          <p:cNvPr id="50190" name="テキスト ボックス 27"/>
          <p:cNvSpPr txBox="1">
            <a:spLocks noChangeArrowheads="1"/>
          </p:cNvSpPr>
          <p:nvPr/>
        </p:nvSpPr>
        <p:spPr bwMode="auto">
          <a:xfrm>
            <a:off x="468314" y="2636838"/>
            <a:ext cx="85220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sz="1000" dirty="0"/>
              <a:t>Morita, et al</a:t>
            </a:r>
            <a:endParaRPr lang="ja-JP" altLang="en-US" sz="1000" dirty="0"/>
          </a:p>
        </p:txBody>
      </p:sp>
      <p:sp>
        <p:nvSpPr>
          <p:cNvPr id="50191" name="テキスト ボックス 28"/>
          <p:cNvSpPr txBox="1">
            <a:spLocks noChangeArrowheads="1"/>
          </p:cNvSpPr>
          <p:nvPr/>
        </p:nvSpPr>
        <p:spPr bwMode="auto">
          <a:xfrm>
            <a:off x="468314" y="3284538"/>
            <a:ext cx="93120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sz="1000" dirty="0" err="1"/>
              <a:t>Ainamo</a:t>
            </a:r>
            <a:r>
              <a:rPr lang="en-US" altLang="ja-JP" sz="1000" dirty="0"/>
              <a:t>, et al</a:t>
            </a:r>
            <a:endParaRPr lang="ja-JP" altLang="en-US" sz="1000" dirty="0"/>
          </a:p>
        </p:txBody>
      </p:sp>
      <p:sp>
        <p:nvSpPr>
          <p:cNvPr id="50192" name="テキスト ボックス 29"/>
          <p:cNvSpPr txBox="1">
            <a:spLocks noChangeArrowheads="1"/>
          </p:cNvSpPr>
          <p:nvPr/>
        </p:nvSpPr>
        <p:spPr bwMode="auto">
          <a:xfrm>
            <a:off x="541339" y="3860801"/>
            <a:ext cx="87395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sz="1000" dirty="0" err="1"/>
              <a:t>Cahen</a:t>
            </a:r>
            <a:r>
              <a:rPr lang="en-US" altLang="ja-JP" sz="1000" dirty="0"/>
              <a:t>, et al</a:t>
            </a:r>
            <a:endParaRPr lang="ja-JP" altLang="en-US" sz="1000" dirty="0"/>
          </a:p>
        </p:txBody>
      </p:sp>
      <p:sp>
        <p:nvSpPr>
          <p:cNvPr id="50193" name="テキスト ボックス 30"/>
          <p:cNvSpPr txBox="1">
            <a:spLocks noChangeArrowheads="1"/>
          </p:cNvSpPr>
          <p:nvPr/>
        </p:nvSpPr>
        <p:spPr bwMode="auto">
          <a:xfrm>
            <a:off x="468313" y="4292601"/>
            <a:ext cx="857905" cy="40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sz="1000" dirty="0"/>
              <a:t>Kay &amp; </a:t>
            </a:r>
          </a:p>
          <a:p>
            <a:r>
              <a:rPr lang="en-US" altLang="ja-JP" sz="1000" dirty="0"/>
              <a:t>    </a:t>
            </a:r>
            <a:r>
              <a:rPr lang="en-US" altLang="ja-JP" sz="1000" dirty="0" err="1"/>
              <a:t>Blinkhorn</a:t>
            </a:r>
            <a:endParaRPr lang="ja-JP" altLang="en-US" sz="1000" dirty="0"/>
          </a:p>
        </p:txBody>
      </p:sp>
      <p:sp>
        <p:nvSpPr>
          <p:cNvPr id="50194" name="テキスト ボックス 31"/>
          <p:cNvSpPr txBox="1">
            <a:spLocks noChangeArrowheads="1"/>
          </p:cNvSpPr>
          <p:nvPr/>
        </p:nvSpPr>
        <p:spPr bwMode="auto">
          <a:xfrm>
            <a:off x="468313" y="5013326"/>
            <a:ext cx="851493" cy="40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sz="1000" dirty="0" err="1"/>
              <a:t>Agerholm</a:t>
            </a:r>
            <a:r>
              <a:rPr lang="en-US" altLang="ja-JP" sz="1000" dirty="0"/>
              <a:t> &amp;</a:t>
            </a:r>
          </a:p>
          <a:p>
            <a:r>
              <a:rPr lang="en-US" altLang="ja-JP" sz="1000" dirty="0"/>
              <a:t>            </a:t>
            </a:r>
            <a:r>
              <a:rPr lang="en-US" altLang="ja-JP" sz="1000" dirty="0" err="1"/>
              <a:t>Sidi</a:t>
            </a:r>
            <a:endParaRPr lang="ja-JP" altLang="en-US" sz="1000" dirty="0"/>
          </a:p>
        </p:txBody>
      </p:sp>
      <p:sp>
        <p:nvSpPr>
          <p:cNvPr id="50195" name="テキスト ボックス 32"/>
          <p:cNvSpPr txBox="1">
            <a:spLocks noChangeArrowheads="1"/>
          </p:cNvSpPr>
          <p:nvPr/>
        </p:nvSpPr>
        <p:spPr bwMode="auto">
          <a:xfrm>
            <a:off x="468313" y="5661026"/>
            <a:ext cx="949277" cy="40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sz="1000" dirty="0" err="1"/>
              <a:t>Klock</a:t>
            </a:r>
            <a:r>
              <a:rPr lang="en-US" altLang="ja-JP" sz="1000" dirty="0"/>
              <a:t> &amp;</a:t>
            </a:r>
          </a:p>
          <a:p>
            <a:r>
              <a:rPr lang="en-US" altLang="ja-JP" sz="1000" dirty="0"/>
              <a:t> </a:t>
            </a:r>
            <a:r>
              <a:rPr lang="en-US" altLang="ja-JP" sz="1000" dirty="0" err="1"/>
              <a:t>Haugejorden</a:t>
            </a:r>
            <a:endParaRPr lang="ja-JP" altLang="en-US" sz="1000" dirty="0"/>
          </a:p>
        </p:txBody>
      </p:sp>
      <p:cxnSp>
        <p:nvCxnSpPr>
          <p:cNvPr id="50196" name="直線コネクタ 34"/>
          <p:cNvCxnSpPr>
            <a:cxnSpLocks noChangeShapeType="1"/>
          </p:cNvCxnSpPr>
          <p:nvPr/>
        </p:nvCxnSpPr>
        <p:spPr bwMode="auto">
          <a:xfrm>
            <a:off x="395289" y="6524625"/>
            <a:ext cx="8497887"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lgn="ctr">
                <a:solidFill>
                  <a:srgbClr val="000000"/>
                </a:solidFill>
                <a:miter lim="800000"/>
                <a:headEnd/>
                <a:tailEnd/>
              </a14:hiddenLine>
            </a:ext>
          </a:extLst>
        </p:spPr>
      </p:cxnSp>
      <p:sp>
        <p:nvSpPr>
          <p:cNvPr id="50197" name="テキスト ボックス 35"/>
          <p:cNvSpPr txBox="1">
            <a:spLocks noChangeArrowheads="1"/>
          </p:cNvSpPr>
          <p:nvPr/>
        </p:nvSpPr>
        <p:spPr bwMode="auto">
          <a:xfrm>
            <a:off x="1727994" y="2599944"/>
            <a:ext cx="870729"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dirty="0"/>
              <a:t>1994</a:t>
            </a:r>
            <a:endParaRPr lang="ja-JP" altLang="en-US" dirty="0"/>
          </a:p>
        </p:txBody>
      </p:sp>
      <p:sp>
        <p:nvSpPr>
          <p:cNvPr id="50198" name="テキスト ボックス 36"/>
          <p:cNvSpPr txBox="1">
            <a:spLocks noChangeArrowheads="1"/>
          </p:cNvSpPr>
          <p:nvPr/>
        </p:nvSpPr>
        <p:spPr bwMode="auto">
          <a:xfrm>
            <a:off x="1727994" y="3103181"/>
            <a:ext cx="870729"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a:t>1984</a:t>
            </a:r>
            <a:endParaRPr lang="ja-JP" altLang="en-US"/>
          </a:p>
        </p:txBody>
      </p:sp>
      <p:sp>
        <p:nvSpPr>
          <p:cNvPr id="50199" name="テキスト ボックス 37"/>
          <p:cNvSpPr txBox="1">
            <a:spLocks noChangeArrowheads="1"/>
          </p:cNvSpPr>
          <p:nvPr/>
        </p:nvSpPr>
        <p:spPr bwMode="auto">
          <a:xfrm>
            <a:off x="1727994" y="3750881"/>
            <a:ext cx="870729"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a:t>1985</a:t>
            </a:r>
            <a:endParaRPr lang="ja-JP" altLang="en-US"/>
          </a:p>
        </p:txBody>
      </p:sp>
      <p:sp>
        <p:nvSpPr>
          <p:cNvPr id="50200" name="テキスト ボックス 38"/>
          <p:cNvSpPr txBox="1">
            <a:spLocks noChangeArrowheads="1"/>
          </p:cNvSpPr>
          <p:nvPr/>
        </p:nvSpPr>
        <p:spPr bwMode="auto">
          <a:xfrm>
            <a:off x="1727994" y="4364038"/>
            <a:ext cx="870729"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a:t>1986</a:t>
            </a:r>
            <a:endParaRPr lang="ja-JP" altLang="en-US"/>
          </a:p>
        </p:txBody>
      </p:sp>
      <p:sp>
        <p:nvSpPr>
          <p:cNvPr id="50201" name="テキスト ボックス 39"/>
          <p:cNvSpPr txBox="1">
            <a:spLocks noChangeArrowheads="1"/>
          </p:cNvSpPr>
          <p:nvPr/>
        </p:nvSpPr>
        <p:spPr bwMode="auto">
          <a:xfrm>
            <a:off x="1727994" y="5084763"/>
            <a:ext cx="870729"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a:t>1988</a:t>
            </a:r>
            <a:endParaRPr lang="ja-JP" altLang="en-US"/>
          </a:p>
        </p:txBody>
      </p:sp>
      <p:sp>
        <p:nvSpPr>
          <p:cNvPr id="50202" name="テキスト ボックス 40"/>
          <p:cNvSpPr txBox="1">
            <a:spLocks noChangeArrowheads="1"/>
          </p:cNvSpPr>
          <p:nvPr/>
        </p:nvSpPr>
        <p:spPr bwMode="auto">
          <a:xfrm>
            <a:off x="1727994" y="5734051"/>
            <a:ext cx="870729"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a:t>1988</a:t>
            </a:r>
            <a:endParaRPr lang="ja-JP" altLang="en-US"/>
          </a:p>
        </p:txBody>
      </p:sp>
      <p:sp>
        <p:nvSpPr>
          <p:cNvPr id="50203" name="テキスト ボックス 42"/>
          <p:cNvSpPr txBox="1">
            <a:spLocks noChangeArrowheads="1"/>
          </p:cNvSpPr>
          <p:nvPr/>
        </p:nvSpPr>
        <p:spPr bwMode="auto">
          <a:xfrm>
            <a:off x="2809710" y="2599944"/>
            <a:ext cx="866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000" dirty="0"/>
              <a:t>日　本</a:t>
            </a:r>
          </a:p>
        </p:txBody>
      </p:sp>
      <p:sp>
        <p:nvSpPr>
          <p:cNvPr id="50204" name="テキスト ボックス 43"/>
          <p:cNvSpPr txBox="1">
            <a:spLocks noChangeArrowheads="1"/>
          </p:cNvSpPr>
          <p:nvPr/>
        </p:nvSpPr>
        <p:spPr bwMode="auto">
          <a:xfrm>
            <a:off x="2801392" y="3141663"/>
            <a:ext cx="1222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000" dirty="0"/>
              <a:t>フンランド</a:t>
            </a:r>
          </a:p>
        </p:txBody>
      </p:sp>
      <p:sp>
        <p:nvSpPr>
          <p:cNvPr id="50205" name="テキスト ボックス 44"/>
          <p:cNvSpPr txBox="1">
            <a:spLocks noChangeArrowheads="1"/>
          </p:cNvSpPr>
          <p:nvPr/>
        </p:nvSpPr>
        <p:spPr bwMode="auto">
          <a:xfrm>
            <a:off x="2801392" y="3789363"/>
            <a:ext cx="10509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000" dirty="0"/>
              <a:t>フランス</a:t>
            </a:r>
          </a:p>
        </p:txBody>
      </p:sp>
      <p:sp>
        <p:nvSpPr>
          <p:cNvPr id="50206" name="テキスト ボックス 45"/>
          <p:cNvSpPr txBox="1">
            <a:spLocks noChangeArrowheads="1"/>
          </p:cNvSpPr>
          <p:nvPr/>
        </p:nvSpPr>
        <p:spPr bwMode="auto">
          <a:xfrm>
            <a:off x="2801391" y="4365625"/>
            <a:ext cx="15859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000" dirty="0"/>
              <a:t>スコットランド</a:t>
            </a:r>
          </a:p>
        </p:txBody>
      </p:sp>
      <p:sp>
        <p:nvSpPr>
          <p:cNvPr id="50207" name="テキスト ボックス 46"/>
          <p:cNvSpPr txBox="1">
            <a:spLocks noChangeArrowheads="1"/>
          </p:cNvSpPr>
          <p:nvPr/>
        </p:nvSpPr>
        <p:spPr bwMode="auto">
          <a:xfrm>
            <a:off x="2801391" y="4941889"/>
            <a:ext cx="1725130" cy="707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000" dirty="0"/>
              <a:t>イングランド／</a:t>
            </a:r>
            <a:endParaRPr lang="en-US" altLang="ja-JP" sz="2000" dirty="0"/>
          </a:p>
          <a:p>
            <a:r>
              <a:rPr lang="ja-JP" altLang="en-US" sz="2000" dirty="0"/>
              <a:t>ウェールズ</a:t>
            </a:r>
            <a:endParaRPr lang="en-US" altLang="ja-JP" sz="2000" dirty="0"/>
          </a:p>
        </p:txBody>
      </p:sp>
      <p:sp>
        <p:nvSpPr>
          <p:cNvPr id="50208" name="テキスト ボックス 47"/>
          <p:cNvSpPr txBox="1">
            <a:spLocks noChangeArrowheads="1"/>
          </p:cNvSpPr>
          <p:nvPr/>
        </p:nvSpPr>
        <p:spPr bwMode="auto">
          <a:xfrm>
            <a:off x="2801391" y="5734050"/>
            <a:ext cx="13017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2000" dirty="0"/>
              <a:t>ノルウェー</a:t>
            </a:r>
          </a:p>
        </p:txBody>
      </p:sp>
      <p:sp>
        <p:nvSpPr>
          <p:cNvPr id="50209" name="テキスト ボックス 48"/>
          <p:cNvSpPr txBox="1">
            <a:spLocks noChangeArrowheads="1"/>
          </p:cNvSpPr>
          <p:nvPr/>
        </p:nvSpPr>
        <p:spPr bwMode="auto">
          <a:xfrm>
            <a:off x="4392608" y="2593131"/>
            <a:ext cx="1104383"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dirty="0"/>
              <a:t>11,181</a:t>
            </a:r>
            <a:endParaRPr lang="ja-JP" altLang="en-US" dirty="0"/>
          </a:p>
        </p:txBody>
      </p:sp>
      <p:sp>
        <p:nvSpPr>
          <p:cNvPr id="50210" name="テキスト ボックス 49"/>
          <p:cNvSpPr txBox="1">
            <a:spLocks noChangeArrowheads="1"/>
          </p:cNvSpPr>
          <p:nvPr/>
        </p:nvSpPr>
        <p:spPr bwMode="auto">
          <a:xfrm>
            <a:off x="4377446" y="3169393"/>
            <a:ext cx="1125607"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a:t>  3,883</a:t>
            </a:r>
            <a:endParaRPr lang="ja-JP" altLang="en-US"/>
          </a:p>
        </p:txBody>
      </p:sp>
      <p:sp>
        <p:nvSpPr>
          <p:cNvPr id="50211" name="テキスト ボックス 50"/>
          <p:cNvSpPr txBox="1">
            <a:spLocks noChangeArrowheads="1"/>
          </p:cNvSpPr>
          <p:nvPr/>
        </p:nvSpPr>
        <p:spPr bwMode="auto">
          <a:xfrm>
            <a:off x="4376302" y="3817093"/>
            <a:ext cx="1127209"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a:t>14,621</a:t>
            </a:r>
            <a:endParaRPr lang="ja-JP" altLang="en-US"/>
          </a:p>
        </p:txBody>
      </p:sp>
      <p:sp>
        <p:nvSpPr>
          <p:cNvPr id="50212" name="テキスト ボックス 51"/>
          <p:cNvSpPr txBox="1">
            <a:spLocks noChangeArrowheads="1"/>
          </p:cNvSpPr>
          <p:nvPr/>
        </p:nvSpPr>
        <p:spPr bwMode="auto">
          <a:xfrm>
            <a:off x="4438132" y="4393356"/>
            <a:ext cx="1040647"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a:t> 2,190</a:t>
            </a:r>
            <a:endParaRPr lang="ja-JP" altLang="en-US"/>
          </a:p>
        </p:txBody>
      </p:sp>
      <p:sp>
        <p:nvSpPr>
          <p:cNvPr id="50213" name="テキスト ボックス 52"/>
          <p:cNvSpPr txBox="1">
            <a:spLocks noChangeArrowheads="1"/>
          </p:cNvSpPr>
          <p:nvPr/>
        </p:nvSpPr>
        <p:spPr bwMode="auto">
          <a:xfrm>
            <a:off x="4498818" y="5114081"/>
            <a:ext cx="955689"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a:t>5,274</a:t>
            </a:r>
            <a:endParaRPr lang="ja-JP" altLang="en-US"/>
          </a:p>
        </p:txBody>
      </p:sp>
      <p:sp>
        <p:nvSpPr>
          <p:cNvPr id="50214" name="テキスト ボックス 53"/>
          <p:cNvSpPr txBox="1">
            <a:spLocks noChangeArrowheads="1"/>
          </p:cNvSpPr>
          <p:nvPr/>
        </p:nvSpPr>
        <p:spPr bwMode="auto">
          <a:xfrm>
            <a:off x="4682018" y="5761781"/>
            <a:ext cx="699208" cy="461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a:t>985</a:t>
            </a:r>
            <a:endParaRPr lang="ja-JP" altLang="en-US"/>
          </a:p>
        </p:txBody>
      </p:sp>
      <p:sp>
        <p:nvSpPr>
          <p:cNvPr id="55" name="テキスト ボックス 54"/>
          <p:cNvSpPr txBox="1"/>
          <p:nvPr/>
        </p:nvSpPr>
        <p:spPr>
          <a:xfrm>
            <a:off x="5578515" y="2636897"/>
            <a:ext cx="1008063" cy="400050"/>
          </a:xfrm>
          <a:prstGeom prst="rect">
            <a:avLst/>
          </a:prstGeom>
          <a:solidFill>
            <a:srgbClr val="D2F9FE"/>
          </a:solidFill>
        </p:spPr>
        <p:txBody>
          <a:bodyPr lIns="91429" tIns="45715" rIns="91429" bIns="45715">
            <a:spAutoFit/>
          </a:bodyPr>
          <a:lstStyle/>
          <a:p>
            <a:pPr>
              <a:defRPr/>
            </a:pPr>
            <a:r>
              <a:rPr lang="en-US" altLang="ja-JP" sz="2000" dirty="0">
                <a:solidFill>
                  <a:srgbClr val="FF0000"/>
                </a:solidFill>
              </a:rPr>
              <a:t>55.4%</a:t>
            </a:r>
            <a:endParaRPr lang="ja-JP" altLang="en-US" sz="2000" dirty="0">
              <a:solidFill>
                <a:schemeClr val="bg1">
                  <a:lumMod val="50000"/>
                </a:schemeClr>
              </a:solidFill>
            </a:endParaRPr>
          </a:p>
        </p:txBody>
      </p:sp>
      <p:sp>
        <p:nvSpPr>
          <p:cNvPr id="56" name="テキスト ボックス 55"/>
          <p:cNvSpPr txBox="1"/>
          <p:nvPr/>
        </p:nvSpPr>
        <p:spPr>
          <a:xfrm>
            <a:off x="5578515" y="3213159"/>
            <a:ext cx="1008063" cy="400099"/>
          </a:xfrm>
          <a:prstGeom prst="rect">
            <a:avLst/>
          </a:prstGeom>
          <a:solidFill>
            <a:srgbClr val="D2F9FE"/>
          </a:solidFill>
        </p:spPr>
        <p:txBody>
          <a:bodyPr lIns="91429" tIns="45715" rIns="91429" bIns="45715">
            <a:spAutoFit/>
          </a:bodyPr>
          <a:lstStyle/>
          <a:p>
            <a:pPr>
              <a:defRPr/>
            </a:pPr>
            <a:r>
              <a:rPr lang="en-US" altLang="ja-JP" sz="2000" dirty="0">
                <a:solidFill>
                  <a:srgbClr val="FF0000"/>
                </a:solidFill>
              </a:rPr>
              <a:t>60.0%</a:t>
            </a:r>
            <a:r>
              <a:rPr lang="en-US" altLang="ja-JP" sz="2000" dirty="0">
                <a:solidFill>
                  <a:schemeClr val="bg1">
                    <a:lumMod val="50000"/>
                  </a:schemeClr>
                </a:solidFill>
              </a:rPr>
              <a:t>    </a:t>
            </a:r>
            <a:endParaRPr lang="ja-JP" altLang="en-US" sz="2000" dirty="0">
              <a:solidFill>
                <a:schemeClr val="bg1">
                  <a:lumMod val="50000"/>
                </a:schemeClr>
              </a:solidFill>
            </a:endParaRPr>
          </a:p>
        </p:txBody>
      </p:sp>
      <p:sp>
        <p:nvSpPr>
          <p:cNvPr id="57" name="テキスト ボックス 56"/>
          <p:cNvSpPr txBox="1"/>
          <p:nvPr/>
        </p:nvSpPr>
        <p:spPr>
          <a:xfrm>
            <a:off x="5578515" y="3860859"/>
            <a:ext cx="1008063" cy="400050"/>
          </a:xfrm>
          <a:prstGeom prst="rect">
            <a:avLst/>
          </a:prstGeom>
          <a:solidFill>
            <a:srgbClr val="D2F9FE"/>
          </a:solidFill>
        </p:spPr>
        <p:txBody>
          <a:bodyPr lIns="91429" tIns="45715" rIns="91429" bIns="45715">
            <a:spAutoFit/>
          </a:bodyPr>
          <a:lstStyle/>
          <a:p>
            <a:pPr>
              <a:defRPr/>
            </a:pPr>
            <a:r>
              <a:rPr lang="en-US" altLang="ja-JP" sz="2000" dirty="0">
                <a:solidFill>
                  <a:srgbClr val="FF0000"/>
                </a:solidFill>
              </a:rPr>
              <a:t>49.0%</a:t>
            </a:r>
            <a:endParaRPr lang="ja-JP" altLang="en-US" sz="2000" dirty="0">
              <a:solidFill>
                <a:schemeClr val="bg1">
                  <a:lumMod val="50000"/>
                </a:schemeClr>
              </a:solidFill>
            </a:endParaRPr>
          </a:p>
        </p:txBody>
      </p:sp>
      <p:sp>
        <p:nvSpPr>
          <p:cNvPr id="58" name="テキスト ボックス 57"/>
          <p:cNvSpPr txBox="1"/>
          <p:nvPr/>
        </p:nvSpPr>
        <p:spPr>
          <a:xfrm>
            <a:off x="5578515" y="4437122"/>
            <a:ext cx="1008063" cy="400050"/>
          </a:xfrm>
          <a:prstGeom prst="rect">
            <a:avLst/>
          </a:prstGeom>
          <a:solidFill>
            <a:srgbClr val="D2F9FE"/>
          </a:solidFill>
        </p:spPr>
        <p:txBody>
          <a:bodyPr lIns="91429" tIns="45715" rIns="91429" bIns="45715">
            <a:spAutoFit/>
          </a:bodyPr>
          <a:lstStyle/>
          <a:p>
            <a:pPr>
              <a:defRPr/>
            </a:pPr>
            <a:r>
              <a:rPr lang="en-US" altLang="ja-JP" sz="2000" dirty="0">
                <a:solidFill>
                  <a:srgbClr val="FF0000"/>
                </a:solidFill>
              </a:rPr>
              <a:t>50.0%</a:t>
            </a:r>
            <a:endParaRPr lang="ja-JP" altLang="en-US" sz="2000" dirty="0">
              <a:solidFill>
                <a:schemeClr val="bg1">
                  <a:lumMod val="50000"/>
                </a:schemeClr>
              </a:solidFill>
            </a:endParaRPr>
          </a:p>
        </p:txBody>
      </p:sp>
      <p:sp>
        <p:nvSpPr>
          <p:cNvPr id="59" name="テキスト ボックス 58"/>
          <p:cNvSpPr txBox="1"/>
          <p:nvPr/>
        </p:nvSpPr>
        <p:spPr>
          <a:xfrm>
            <a:off x="5578515" y="5013384"/>
            <a:ext cx="1008063" cy="400050"/>
          </a:xfrm>
          <a:prstGeom prst="rect">
            <a:avLst/>
          </a:prstGeom>
          <a:solidFill>
            <a:srgbClr val="D2F9FE"/>
          </a:solidFill>
        </p:spPr>
        <p:txBody>
          <a:bodyPr lIns="91429" tIns="45715" rIns="91429" bIns="45715">
            <a:spAutoFit/>
          </a:bodyPr>
          <a:lstStyle/>
          <a:p>
            <a:pPr>
              <a:defRPr/>
            </a:pPr>
            <a:r>
              <a:rPr lang="en-US" altLang="ja-JP" sz="2000" dirty="0">
                <a:solidFill>
                  <a:srgbClr val="FF0000"/>
                </a:solidFill>
              </a:rPr>
              <a:t>48.0%</a:t>
            </a:r>
            <a:endParaRPr lang="ja-JP" altLang="en-US" sz="2000" dirty="0">
              <a:solidFill>
                <a:schemeClr val="bg1">
                  <a:lumMod val="50000"/>
                </a:schemeClr>
              </a:solidFill>
            </a:endParaRPr>
          </a:p>
        </p:txBody>
      </p:sp>
      <p:sp>
        <p:nvSpPr>
          <p:cNvPr id="60" name="テキスト ボックス 59"/>
          <p:cNvSpPr txBox="1"/>
          <p:nvPr/>
        </p:nvSpPr>
        <p:spPr>
          <a:xfrm>
            <a:off x="5578515" y="5661084"/>
            <a:ext cx="1008063" cy="400099"/>
          </a:xfrm>
          <a:prstGeom prst="rect">
            <a:avLst/>
          </a:prstGeom>
          <a:solidFill>
            <a:srgbClr val="D2F9FE"/>
          </a:solidFill>
        </p:spPr>
        <p:txBody>
          <a:bodyPr lIns="91429" tIns="45715" rIns="91429" bIns="45715">
            <a:spAutoFit/>
          </a:bodyPr>
          <a:lstStyle/>
          <a:p>
            <a:pPr>
              <a:defRPr/>
            </a:pPr>
            <a:r>
              <a:rPr lang="en-US" altLang="ja-JP" sz="2000" dirty="0">
                <a:solidFill>
                  <a:srgbClr val="FF0000"/>
                </a:solidFill>
              </a:rPr>
              <a:t>35.0%</a:t>
            </a:r>
            <a:r>
              <a:rPr lang="en-US" altLang="ja-JP" sz="2000" dirty="0">
                <a:solidFill>
                  <a:schemeClr val="bg1">
                    <a:lumMod val="50000"/>
                  </a:schemeClr>
                </a:solidFill>
              </a:rPr>
              <a:t>    </a:t>
            </a:r>
            <a:endParaRPr lang="ja-JP" altLang="en-US" sz="2000" dirty="0">
              <a:solidFill>
                <a:schemeClr val="bg1">
                  <a:lumMod val="50000"/>
                </a:schemeClr>
              </a:solidFill>
            </a:endParaRPr>
          </a:p>
        </p:txBody>
      </p:sp>
      <p:sp>
        <p:nvSpPr>
          <p:cNvPr id="50221" name="テキスト ボックス 69"/>
          <p:cNvSpPr txBox="1">
            <a:spLocks noChangeArrowheads="1"/>
          </p:cNvSpPr>
          <p:nvPr/>
        </p:nvSpPr>
        <p:spPr bwMode="auto">
          <a:xfrm>
            <a:off x="6883400" y="2565400"/>
            <a:ext cx="20081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sz="1800" dirty="0"/>
              <a:t>38.0%     6.6%</a:t>
            </a:r>
            <a:endParaRPr lang="ja-JP" altLang="en-US" sz="1800" dirty="0"/>
          </a:p>
        </p:txBody>
      </p:sp>
      <p:sp>
        <p:nvSpPr>
          <p:cNvPr id="50222" name="テキスト ボックス 70"/>
          <p:cNvSpPr txBox="1">
            <a:spLocks noChangeArrowheads="1"/>
          </p:cNvSpPr>
          <p:nvPr/>
        </p:nvSpPr>
        <p:spPr bwMode="auto">
          <a:xfrm>
            <a:off x="6883400" y="3141664"/>
            <a:ext cx="21161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sz="1800" dirty="0"/>
              <a:t>18.0%    22.0%</a:t>
            </a:r>
            <a:endParaRPr lang="ja-JP" altLang="en-US" sz="1800" dirty="0"/>
          </a:p>
        </p:txBody>
      </p:sp>
      <p:sp>
        <p:nvSpPr>
          <p:cNvPr id="50223" name="テキスト ボックス 71"/>
          <p:cNvSpPr txBox="1">
            <a:spLocks noChangeArrowheads="1"/>
          </p:cNvSpPr>
          <p:nvPr/>
        </p:nvSpPr>
        <p:spPr bwMode="auto">
          <a:xfrm>
            <a:off x="6956426" y="3789364"/>
            <a:ext cx="21875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sz="1800" dirty="0"/>
              <a:t>32.0%    19.0%</a:t>
            </a:r>
            <a:endParaRPr lang="ja-JP" altLang="en-US" sz="1800" dirty="0"/>
          </a:p>
        </p:txBody>
      </p:sp>
      <p:sp>
        <p:nvSpPr>
          <p:cNvPr id="50224" name="テキスト ボックス 72"/>
          <p:cNvSpPr txBox="1">
            <a:spLocks noChangeArrowheads="1"/>
          </p:cNvSpPr>
          <p:nvPr/>
        </p:nvSpPr>
        <p:spPr bwMode="auto">
          <a:xfrm>
            <a:off x="6956425" y="4438650"/>
            <a:ext cx="21161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sz="1800" dirty="0"/>
              <a:t>21.0%    29.0%</a:t>
            </a:r>
            <a:endParaRPr lang="ja-JP" altLang="en-US" sz="1800" dirty="0"/>
          </a:p>
        </p:txBody>
      </p:sp>
      <p:sp>
        <p:nvSpPr>
          <p:cNvPr id="50225" name="テキスト ボックス 73"/>
          <p:cNvSpPr txBox="1">
            <a:spLocks noChangeArrowheads="1"/>
          </p:cNvSpPr>
          <p:nvPr/>
        </p:nvSpPr>
        <p:spPr bwMode="auto">
          <a:xfrm>
            <a:off x="6956426" y="5086350"/>
            <a:ext cx="2187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sz="1800" dirty="0"/>
              <a:t>27.0%    25.0%</a:t>
            </a:r>
            <a:endParaRPr lang="ja-JP" altLang="en-US" sz="1800" dirty="0"/>
          </a:p>
        </p:txBody>
      </p:sp>
      <p:sp>
        <p:nvSpPr>
          <p:cNvPr id="50226" name="テキスト ボックス 74"/>
          <p:cNvSpPr txBox="1">
            <a:spLocks noChangeArrowheads="1"/>
          </p:cNvSpPr>
          <p:nvPr/>
        </p:nvSpPr>
        <p:spPr bwMode="auto">
          <a:xfrm>
            <a:off x="6956426" y="5734050"/>
            <a:ext cx="2187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en-US" altLang="ja-JP" sz="1800" dirty="0"/>
              <a:t>19.0%    46.0%</a:t>
            </a:r>
            <a:endParaRPr lang="ja-JP" altLang="en-US" sz="1800" dirty="0"/>
          </a:p>
        </p:txBody>
      </p:sp>
      <p:cxnSp>
        <p:nvCxnSpPr>
          <p:cNvPr id="50227" name="直線コネクタ 8"/>
          <p:cNvCxnSpPr>
            <a:cxnSpLocks noChangeShapeType="1"/>
          </p:cNvCxnSpPr>
          <p:nvPr/>
        </p:nvCxnSpPr>
        <p:spPr bwMode="auto">
          <a:xfrm flipV="1">
            <a:off x="395288" y="2565400"/>
            <a:ext cx="8424862"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8575" algn="ctr">
                <a:solidFill>
                  <a:srgbClr val="000000"/>
                </a:solidFill>
                <a:miter lim="800000"/>
                <a:headEnd/>
                <a:tailEnd/>
              </a14:hiddenLine>
            </a:ext>
          </a:extLst>
        </p:spPr>
      </p:cxnSp>
      <p:cxnSp>
        <p:nvCxnSpPr>
          <p:cNvPr id="50228" name="直線コネクタ 76"/>
          <p:cNvCxnSpPr>
            <a:cxnSpLocks noChangeShapeType="1"/>
          </p:cNvCxnSpPr>
          <p:nvPr/>
        </p:nvCxnSpPr>
        <p:spPr bwMode="auto">
          <a:xfrm>
            <a:off x="207964" y="1339850"/>
            <a:ext cx="8569325" cy="0"/>
          </a:xfrm>
          <a:prstGeom prst="line">
            <a:avLst/>
          </a:prstGeom>
          <a:noFill/>
          <a:ln w="38100" algn="ctr">
            <a:solidFill>
              <a:schemeClr val="tx1"/>
            </a:solidFill>
            <a:round/>
            <a:headEnd/>
            <a:tailEnd/>
          </a:ln>
          <a:extLst>
            <a:ext uri="{909E8E84-426E-40DD-AFC4-6F175D3DCCD1}">
              <a14:hiddenFill xmlns:a14="http://schemas.microsoft.com/office/drawing/2010/main" xmlns="">
                <a:noFill/>
              </a14:hiddenFill>
            </a:ext>
          </a:extLst>
        </p:spPr>
      </p:cxnSp>
      <p:cxnSp>
        <p:nvCxnSpPr>
          <p:cNvPr id="50229" name="直線コネクタ 78"/>
          <p:cNvCxnSpPr>
            <a:cxnSpLocks noChangeShapeType="1"/>
          </p:cNvCxnSpPr>
          <p:nvPr/>
        </p:nvCxnSpPr>
        <p:spPr bwMode="auto">
          <a:xfrm>
            <a:off x="323851" y="2492375"/>
            <a:ext cx="8569325" cy="0"/>
          </a:xfrm>
          <a:prstGeom prst="line">
            <a:avLst/>
          </a:prstGeom>
          <a:noFill/>
          <a:ln w="19050" algn="ctr">
            <a:solidFill>
              <a:schemeClr val="tx1"/>
            </a:solidFill>
            <a:round/>
            <a:headEnd/>
            <a:tailEnd/>
          </a:ln>
          <a:extLst>
            <a:ext uri="{909E8E84-426E-40DD-AFC4-6F175D3DCCD1}">
              <a14:hiddenFill xmlns:a14="http://schemas.microsoft.com/office/drawing/2010/main" xmlns="">
                <a:noFill/>
              </a14:hiddenFill>
            </a:ext>
          </a:extLst>
        </p:spPr>
      </p:cxnSp>
      <p:cxnSp>
        <p:nvCxnSpPr>
          <p:cNvPr id="50230" name="直線コネクタ 79"/>
          <p:cNvCxnSpPr>
            <a:cxnSpLocks noChangeShapeType="1"/>
          </p:cNvCxnSpPr>
          <p:nvPr/>
        </p:nvCxnSpPr>
        <p:spPr bwMode="auto">
          <a:xfrm>
            <a:off x="395289" y="6237288"/>
            <a:ext cx="8569325" cy="0"/>
          </a:xfrm>
          <a:prstGeom prst="line">
            <a:avLst/>
          </a:prstGeom>
          <a:noFill/>
          <a:ln w="19050" algn="ctr">
            <a:solidFill>
              <a:schemeClr val="tx1"/>
            </a:solidFill>
            <a:round/>
            <a:headEnd/>
            <a:tailEnd/>
          </a:ln>
          <a:extLst>
            <a:ext uri="{909E8E84-426E-40DD-AFC4-6F175D3DCCD1}">
              <a14:hiddenFill xmlns:a14="http://schemas.microsoft.com/office/drawing/2010/main" xmlns="">
                <a:noFill/>
              </a14:hiddenFill>
            </a:ext>
          </a:extLst>
        </p:spPr>
      </p:cxnSp>
      <p:cxnSp>
        <p:nvCxnSpPr>
          <p:cNvPr id="50231" name="直線コネクタ 80"/>
          <p:cNvCxnSpPr>
            <a:cxnSpLocks noChangeShapeType="1"/>
          </p:cNvCxnSpPr>
          <p:nvPr/>
        </p:nvCxnSpPr>
        <p:spPr bwMode="auto">
          <a:xfrm>
            <a:off x="323851" y="1412875"/>
            <a:ext cx="8569325" cy="0"/>
          </a:xfrm>
          <a:prstGeom prst="line">
            <a:avLst/>
          </a:prstGeom>
          <a:noFill/>
          <a:ln w="19050" algn="ctr">
            <a:solidFill>
              <a:schemeClr val="tx1"/>
            </a:solidFill>
            <a:round/>
            <a:headEnd/>
            <a:tailEnd/>
          </a:ln>
          <a:extLst>
            <a:ext uri="{909E8E84-426E-40DD-AFC4-6F175D3DCCD1}">
              <a14:hiddenFill xmlns:a14="http://schemas.microsoft.com/office/drawing/2010/main" xmlns="">
                <a:noFill/>
              </a14:hiddenFill>
            </a:ext>
          </a:extLst>
        </p:spPr>
      </p:cxnSp>
      <p:sp>
        <p:nvSpPr>
          <p:cNvPr id="50232" name="テキスト ボックス 81"/>
          <p:cNvSpPr txBox="1">
            <a:spLocks noChangeArrowheads="1"/>
          </p:cNvSpPr>
          <p:nvPr/>
        </p:nvSpPr>
        <p:spPr bwMode="auto">
          <a:xfrm>
            <a:off x="5508625" y="6308725"/>
            <a:ext cx="3068446" cy="369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1800" dirty="0"/>
              <a:t>（「新予防歯科学」、</a:t>
            </a:r>
            <a:r>
              <a:rPr lang="en-US" altLang="ja-JP" sz="1800" dirty="0"/>
              <a:t>2010</a:t>
            </a:r>
            <a:r>
              <a:rPr lang="ja-JP" altLang="en-US" sz="1800" dirty="0"/>
              <a:t>より）</a:t>
            </a:r>
          </a:p>
        </p:txBody>
      </p:sp>
    </p:spTree>
    <p:extLst>
      <p:ext uri="{BB962C8B-B14F-4D97-AF65-F5344CB8AC3E}">
        <p14:creationId xmlns:p14="http://schemas.microsoft.com/office/powerpoint/2010/main" xmlns="" val="297893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60126" y="240075"/>
            <a:ext cx="8023749" cy="696886"/>
          </a:xfrm>
          <a:prstGeom prst="rect">
            <a:avLst/>
          </a:prstGeom>
          <a:solidFill>
            <a:schemeClr val="accent5">
              <a:lumMod val="20000"/>
              <a:lumOff val="80000"/>
            </a:schemeClr>
          </a:solidFill>
        </p:spPr>
        <p:txBody>
          <a:bodyPr wrap="square" lIns="65306" tIns="32653" rIns="65306" bIns="32653">
            <a:spAutoFit/>
          </a:bodyPr>
          <a:lstStyle/>
          <a:p>
            <a:pPr algn="ctr"/>
            <a:r>
              <a:rPr lang="ja-JP" altLang="ja-JP" sz="2300" dirty="0"/>
              <a:t>昭和</a:t>
            </a:r>
            <a:r>
              <a:rPr lang="en-US" altLang="ja-JP" sz="2300" dirty="0"/>
              <a:t>55</a:t>
            </a:r>
            <a:r>
              <a:rPr lang="ja-JP" altLang="en-US" sz="2300" dirty="0"/>
              <a:t>（</a:t>
            </a:r>
            <a:r>
              <a:rPr lang="en-US" altLang="ja-JP" sz="2300" dirty="0"/>
              <a:t>1980</a:t>
            </a:r>
            <a:r>
              <a:rPr lang="ja-JP" altLang="en-US" sz="2300" dirty="0"/>
              <a:t>）</a:t>
            </a:r>
            <a:r>
              <a:rPr lang="ja-JP" altLang="ja-JP" sz="2300" dirty="0"/>
              <a:t>年・</a:t>
            </a:r>
            <a:r>
              <a:rPr lang="en-US" altLang="ja-JP" sz="2300" dirty="0"/>
              <a:t>11</a:t>
            </a:r>
            <a:r>
              <a:rPr lang="ja-JP" altLang="ja-JP" sz="2300" dirty="0"/>
              <a:t>月</a:t>
            </a:r>
            <a:r>
              <a:rPr lang="en-US" altLang="ja-JP" sz="2300" dirty="0"/>
              <a:t>11</a:t>
            </a:r>
            <a:r>
              <a:rPr lang="ja-JP" altLang="ja-JP" sz="2300" dirty="0"/>
              <a:t>日、第</a:t>
            </a:r>
            <a:r>
              <a:rPr lang="en-US" altLang="ja-JP" sz="2300" dirty="0"/>
              <a:t>2</a:t>
            </a:r>
            <a:r>
              <a:rPr lang="ja-JP" altLang="ja-JP" sz="2300" dirty="0"/>
              <a:t>回新潟県歯科衛生</a:t>
            </a:r>
            <a:r>
              <a:rPr lang="ja-JP" altLang="ja-JP" sz="2300" dirty="0"/>
              <a:t>大会</a:t>
            </a:r>
            <a:endParaRPr lang="ja-JP" altLang="ja-JP" sz="2300" dirty="0"/>
          </a:p>
          <a:p>
            <a:pPr algn="ctr"/>
            <a:r>
              <a:rPr lang="ja-JP" altLang="ja-JP" b="1" dirty="0"/>
              <a:t>渡辺厳一</a:t>
            </a:r>
            <a:r>
              <a:rPr lang="ja-JP" altLang="ja-JP" b="1" dirty="0" smtClean="0"/>
              <a:t>教授</a:t>
            </a:r>
            <a:r>
              <a:rPr lang="ja-JP" altLang="en-US" b="1" dirty="0" smtClean="0"/>
              <a:t>（新潟大学名誉教授）</a:t>
            </a:r>
            <a:r>
              <a:rPr lang="ja-JP" altLang="ja-JP" b="1" dirty="0" smtClean="0"/>
              <a:t>の</a:t>
            </a:r>
            <a:r>
              <a:rPr lang="ja-JP" altLang="ja-JP" b="1" dirty="0"/>
              <a:t>特別</a:t>
            </a:r>
            <a:r>
              <a:rPr lang="ja-JP" altLang="ja-JP" b="1" dirty="0" smtClean="0"/>
              <a:t>講演</a:t>
            </a:r>
            <a:r>
              <a:rPr lang="ja-JP" altLang="en-US" b="1" dirty="0" smtClean="0"/>
              <a:t>より</a:t>
            </a:r>
            <a:endParaRPr lang="ja-JP" altLang="ja-JP" dirty="0"/>
          </a:p>
        </p:txBody>
      </p:sp>
      <p:sp>
        <p:nvSpPr>
          <p:cNvPr id="4" name="正方形/長方形 3"/>
          <p:cNvSpPr/>
          <p:nvPr/>
        </p:nvSpPr>
        <p:spPr>
          <a:xfrm>
            <a:off x="251520" y="1371629"/>
            <a:ext cx="8628729" cy="5205812"/>
          </a:xfrm>
          <a:prstGeom prst="rect">
            <a:avLst/>
          </a:prstGeom>
          <a:solidFill>
            <a:schemeClr val="bg1"/>
          </a:solidFill>
        </p:spPr>
        <p:txBody>
          <a:bodyPr wrap="square" lIns="65306" tIns="32653" rIns="65306" bIns="32653">
            <a:spAutoFit/>
          </a:bodyPr>
          <a:lstStyle/>
          <a:p>
            <a:r>
              <a:rPr lang="ja-JP" altLang="en-US" sz="2300" b="1" dirty="0"/>
              <a:t>　　　　　　　　　</a:t>
            </a:r>
            <a:r>
              <a:rPr lang="ja-JP" altLang="ja-JP" b="1" dirty="0" smtClean="0"/>
              <a:t>口腔保健</a:t>
            </a:r>
            <a:r>
              <a:rPr lang="en-US" altLang="ja-JP" b="1" dirty="0" smtClean="0"/>
              <a:t>  </a:t>
            </a:r>
            <a:r>
              <a:rPr lang="ja-JP" altLang="ja-JP" b="1" dirty="0" smtClean="0"/>
              <a:t>「</a:t>
            </a:r>
            <a:r>
              <a:rPr lang="ja-JP" altLang="ja-JP" b="1" dirty="0"/>
              <a:t>渡辺の</a:t>
            </a:r>
            <a:r>
              <a:rPr lang="en-US" altLang="ja-JP" b="1" dirty="0"/>
              <a:t>5</a:t>
            </a:r>
            <a:r>
              <a:rPr lang="ja-JP" altLang="ja-JP" b="1" dirty="0"/>
              <a:t>段階</a:t>
            </a:r>
            <a:r>
              <a:rPr lang="ja-JP" altLang="ja-JP" b="1" dirty="0" smtClean="0"/>
              <a:t>」</a:t>
            </a:r>
            <a:endParaRPr lang="en-US" altLang="ja-JP" b="1" dirty="0" smtClean="0"/>
          </a:p>
          <a:p>
            <a:endParaRPr lang="ja-JP" altLang="ja-JP" sz="2300" dirty="0"/>
          </a:p>
          <a:p>
            <a:r>
              <a:rPr lang="ja-JP" altLang="ja-JP" sz="2300" b="1" dirty="0"/>
              <a:t>第一段階</a:t>
            </a:r>
            <a:r>
              <a:rPr lang="ja-JP" altLang="ja-JP" sz="2300" dirty="0"/>
              <a:t>・・・口腔に関する健康</a:t>
            </a:r>
            <a:r>
              <a:rPr lang="ja-JP" altLang="ja-JP" sz="2300" dirty="0"/>
              <a:t>増進</a:t>
            </a:r>
            <a:endParaRPr lang="ja-JP" altLang="ja-JP" sz="2300" dirty="0"/>
          </a:p>
          <a:p>
            <a:r>
              <a:rPr lang="ja-JP" altLang="en-US" sz="2300" dirty="0"/>
              <a:t>　　</a:t>
            </a:r>
            <a:r>
              <a:rPr lang="ja-JP" altLang="ja-JP" sz="2300" dirty="0"/>
              <a:t>教育</a:t>
            </a:r>
            <a:r>
              <a:rPr lang="ja-JP" altLang="ja-JP" sz="2300" dirty="0"/>
              <a:t>することにより、むし歯がいかに健康を害するか</a:t>
            </a:r>
            <a:r>
              <a:rPr lang="ja-JP" altLang="ja-JP" sz="2300" dirty="0"/>
              <a:t>を意識づける。</a:t>
            </a:r>
            <a:endParaRPr lang="en-US" altLang="ja-JP" sz="900" dirty="0"/>
          </a:p>
          <a:p>
            <a:endParaRPr lang="ja-JP" altLang="ja-JP" sz="600" dirty="0"/>
          </a:p>
          <a:p>
            <a:r>
              <a:rPr lang="ja-JP" altLang="ja-JP" sz="2300" b="1" dirty="0">
                <a:solidFill>
                  <a:srgbClr val="FF0000"/>
                </a:solidFill>
              </a:rPr>
              <a:t>第二段階</a:t>
            </a:r>
            <a:r>
              <a:rPr lang="ja-JP" altLang="ja-JP" sz="2300" dirty="0">
                <a:solidFill>
                  <a:srgbClr val="FF0000"/>
                </a:solidFill>
              </a:rPr>
              <a:t>・・・</a:t>
            </a:r>
            <a:r>
              <a:rPr lang="ja-JP" altLang="ja-JP" dirty="0">
                <a:solidFill>
                  <a:srgbClr val="FF0000"/>
                </a:solidFill>
              </a:rPr>
              <a:t>口腔疾患の特殊</a:t>
            </a:r>
            <a:r>
              <a:rPr lang="ja-JP" altLang="ja-JP" dirty="0" smtClean="0">
                <a:solidFill>
                  <a:srgbClr val="FF0000"/>
                </a:solidFill>
              </a:rPr>
              <a:t>予防</a:t>
            </a:r>
            <a:endParaRPr lang="ja-JP" altLang="ja-JP" dirty="0">
              <a:solidFill>
                <a:srgbClr val="FF0000"/>
              </a:solidFill>
            </a:endParaRPr>
          </a:p>
          <a:p>
            <a:r>
              <a:rPr lang="ja-JP" altLang="en-US" sz="2300" dirty="0"/>
              <a:t>　　</a:t>
            </a:r>
            <a:r>
              <a:rPr lang="ja-JP" altLang="ja-JP" sz="2300" dirty="0"/>
              <a:t>フッ素</a:t>
            </a:r>
            <a:r>
              <a:rPr lang="ja-JP" altLang="ja-JP" sz="2300" dirty="0"/>
              <a:t>によってのみ行える予防法であり、これを</a:t>
            </a:r>
            <a:r>
              <a:rPr lang="ja-JP" altLang="ja-JP" sz="2300" dirty="0"/>
              <a:t>普及させること。</a:t>
            </a:r>
            <a:endParaRPr lang="en-US" altLang="ja-JP" sz="2300" dirty="0"/>
          </a:p>
          <a:p>
            <a:r>
              <a:rPr lang="ja-JP" altLang="en-US" sz="2300" dirty="0"/>
              <a:t>　</a:t>
            </a:r>
            <a:r>
              <a:rPr lang="ja-JP" altLang="en-US" sz="2300" dirty="0"/>
              <a:t>　</a:t>
            </a:r>
            <a:r>
              <a:rPr lang="ja-JP" altLang="ja-JP" sz="2300" dirty="0"/>
              <a:t>フッ素の</a:t>
            </a:r>
            <a:r>
              <a:rPr lang="ja-JP" altLang="ja-JP" sz="2300" dirty="0"/>
              <a:t>安全性と効果は、</a:t>
            </a:r>
            <a:r>
              <a:rPr lang="ja-JP" altLang="ja-JP" sz="2300" dirty="0">
                <a:solidFill>
                  <a:schemeClr val="tx2">
                    <a:lumMod val="60000"/>
                    <a:lumOff val="40000"/>
                  </a:schemeClr>
                </a:solidFill>
              </a:rPr>
              <a:t>大自然に</a:t>
            </a:r>
            <a:r>
              <a:rPr lang="ja-JP" altLang="ja-JP" sz="2300" dirty="0">
                <a:solidFill>
                  <a:schemeClr val="tx2">
                    <a:lumMod val="60000"/>
                    <a:lumOff val="40000"/>
                  </a:schemeClr>
                </a:solidFill>
              </a:rPr>
              <a:t>よって実証済みのもの</a:t>
            </a:r>
            <a:r>
              <a:rPr lang="ja-JP" altLang="ja-JP" sz="2300" dirty="0">
                <a:solidFill>
                  <a:schemeClr val="tx2">
                    <a:lumMod val="60000"/>
                    <a:lumOff val="40000"/>
                  </a:schemeClr>
                </a:solidFill>
              </a:rPr>
              <a:t>であり</a:t>
            </a:r>
            <a:r>
              <a:rPr lang="ja-JP" altLang="ja-JP" sz="2300" dirty="0">
                <a:solidFill>
                  <a:schemeClr val="tx2">
                    <a:lumMod val="60000"/>
                    <a:lumOff val="40000"/>
                  </a:schemeClr>
                </a:solidFill>
              </a:rPr>
              <a:t>、</a:t>
            </a:r>
            <a:endParaRPr lang="en-US" altLang="ja-JP" sz="2300" dirty="0">
              <a:solidFill>
                <a:schemeClr val="tx2">
                  <a:lumMod val="60000"/>
                  <a:lumOff val="40000"/>
                </a:schemeClr>
              </a:solidFill>
            </a:endParaRPr>
          </a:p>
          <a:p>
            <a:r>
              <a:rPr lang="ja-JP" altLang="en-US" sz="2300" dirty="0">
                <a:solidFill>
                  <a:schemeClr val="tx2">
                    <a:lumMod val="60000"/>
                    <a:lumOff val="40000"/>
                  </a:schemeClr>
                </a:solidFill>
              </a:rPr>
              <a:t>　</a:t>
            </a:r>
            <a:r>
              <a:rPr lang="ja-JP" altLang="en-US" sz="2300" dirty="0">
                <a:solidFill>
                  <a:schemeClr val="tx2">
                    <a:lumMod val="60000"/>
                    <a:lumOff val="40000"/>
                  </a:schemeClr>
                </a:solidFill>
              </a:rPr>
              <a:t>　</a:t>
            </a:r>
            <a:r>
              <a:rPr lang="ja-JP" altLang="ja-JP" sz="2300" dirty="0"/>
              <a:t>水道</a:t>
            </a:r>
            <a:r>
              <a:rPr lang="ja-JP" altLang="ja-JP" sz="2300" dirty="0"/>
              <a:t>水のフッ素を</a:t>
            </a:r>
            <a:r>
              <a:rPr lang="ja-JP" altLang="ja-JP" sz="2300" dirty="0"/>
              <a:t>コントロールする</a:t>
            </a:r>
            <a:r>
              <a:rPr lang="ja-JP" altLang="ja-JP" sz="2300" dirty="0"/>
              <a:t>方法が</a:t>
            </a:r>
            <a:r>
              <a:rPr lang="ja-JP" altLang="ja-JP" sz="2300" dirty="0"/>
              <a:t>最善で</a:t>
            </a:r>
            <a:r>
              <a:rPr lang="ja-JP" altLang="ja-JP" sz="2300" dirty="0"/>
              <a:t>ある</a:t>
            </a:r>
            <a:r>
              <a:rPr lang="ja-JP" altLang="ja-JP" sz="2300" dirty="0"/>
              <a:t>。しかし、</a:t>
            </a:r>
            <a:endParaRPr lang="en-US" altLang="ja-JP" sz="2300" dirty="0"/>
          </a:p>
          <a:p>
            <a:r>
              <a:rPr lang="ja-JP" altLang="en-US" sz="2300" dirty="0"/>
              <a:t>　</a:t>
            </a:r>
            <a:r>
              <a:rPr lang="ja-JP" altLang="en-US" sz="2300" dirty="0"/>
              <a:t>　</a:t>
            </a:r>
            <a:r>
              <a:rPr lang="ja-JP" altLang="ja-JP" sz="2300" dirty="0"/>
              <a:t>地域</a:t>
            </a:r>
            <a:r>
              <a:rPr lang="ja-JP" altLang="ja-JP" sz="2300" dirty="0"/>
              <a:t>住民の合意が</a:t>
            </a:r>
            <a:r>
              <a:rPr lang="ja-JP" altLang="ja-JP" sz="2300" dirty="0"/>
              <a:t>得られるま</a:t>
            </a:r>
            <a:r>
              <a:rPr lang="ja-JP" altLang="ja-JP" sz="2300" dirty="0"/>
              <a:t>では、</a:t>
            </a:r>
            <a:r>
              <a:rPr lang="ja-JP" altLang="ja-JP" sz="2300" dirty="0"/>
              <a:t>フッ素洗</a:t>
            </a:r>
            <a:r>
              <a:rPr lang="ja-JP" altLang="ja-JP" sz="2300" dirty="0"/>
              <a:t>口を強力</a:t>
            </a:r>
            <a:r>
              <a:rPr lang="ja-JP" altLang="ja-JP" sz="2300" dirty="0"/>
              <a:t>に推進</a:t>
            </a:r>
            <a:endParaRPr lang="en-US" altLang="ja-JP" sz="2300" dirty="0"/>
          </a:p>
          <a:p>
            <a:r>
              <a:rPr lang="ja-JP" altLang="en-US" sz="2300" dirty="0"/>
              <a:t>　</a:t>
            </a:r>
            <a:r>
              <a:rPr lang="ja-JP" altLang="en-US" sz="2300" dirty="0"/>
              <a:t>　</a:t>
            </a:r>
            <a:r>
              <a:rPr lang="ja-JP" altLang="ja-JP" sz="2300" dirty="0"/>
              <a:t>すべき</a:t>
            </a:r>
            <a:r>
              <a:rPr lang="ja-JP" altLang="ja-JP" sz="2300" dirty="0"/>
              <a:t>である</a:t>
            </a:r>
            <a:r>
              <a:rPr lang="ja-JP" altLang="ja-JP" sz="2300" dirty="0"/>
              <a:t>。</a:t>
            </a:r>
            <a:endParaRPr lang="en-US" altLang="ja-JP" sz="2300" dirty="0"/>
          </a:p>
          <a:p>
            <a:endParaRPr lang="ja-JP" altLang="ja-JP" sz="600" dirty="0"/>
          </a:p>
          <a:p>
            <a:r>
              <a:rPr lang="ja-JP" altLang="ja-JP" sz="2300" b="1" dirty="0"/>
              <a:t>第三段階</a:t>
            </a:r>
            <a:r>
              <a:rPr lang="ja-JP" altLang="ja-JP" sz="2300" dirty="0"/>
              <a:t>・・・早期発見、即刻</a:t>
            </a:r>
            <a:r>
              <a:rPr lang="ja-JP" altLang="ja-JP" sz="2300" dirty="0"/>
              <a:t>治療</a:t>
            </a:r>
            <a:endParaRPr lang="en-US" altLang="ja-JP" sz="2300" dirty="0"/>
          </a:p>
          <a:p>
            <a:endParaRPr lang="ja-JP" altLang="ja-JP" sz="600" dirty="0"/>
          </a:p>
          <a:p>
            <a:r>
              <a:rPr lang="ja-JP" altLang="ja-JP" sz="2300" b="1" dirty="0"/>
              <a:t>第四段階</a:t>
            </a:r>
            <a:r>
              <a:rPr lang="ja-JP" altLang="ja-JP" sz="2300" dirty="0"/>
              <a:t>・・・重症化</a:t>
            </a:r>
            <a:r>
              <a:rPr lang="ja-JP" altLang="ja-JP" sz="2300" dirty="0"/>
              <a:t>防止</a:t>
            </a:r>
            <a:endParaRPr lang="en-US" altLang="ja-JP" sz="2300" dirty="0"/>
          </a:p>
          <a:p>
            <a:endParaRPr lang="ja-JP" altLang="ja-JP" sz="600" dirty="0"/>
          </a:p>
          <a:p>
            <a:r>
              <a:rPr lang="ja-JP" altLang="ja-JP" sz="2300" b="1" dirty="0"/>
              <a:t>第五段階</a:t>
            </a:r>
            <a:r>
              <a:rPr lang="ja-JP" altLang="ja-JP" sz="2300" dirty="0"/>
              <a:t>・・・リハビリテーション</a:t>
            </a:r>
          </a:p>
        </p:txBody>
      </p:sp>
    </p:spTree>
    <p:extLst>
      <p:ext uri="{BB962C8B-B14F-4D97-AF65-F5344CB8AC3E}">
        <p14:creationId xmlns:p14="http://schemas.microsoft.com/office/powerpoint/2010/main" xmlns="" val="35802762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図 1"/>
          <p:cNvPicPr>
            <a:picLocks noChangeAspect="1"/>
          </p:cNvPicPr>
          <p:nvPr/>
        </p:nvPicPr>
        <p:blipFill>
          <a:blip r:embed="rId2" cstate="print">
            <a:extLst>
              <a:ext uri="{28A0092B-C50C-407E-A947-70E740481C1C}">
                <a14:useLocalDpi xmlns:a14="http://schemas.microsoft.com/office/drawing/2010/main" xmlns="" val="0"/>
              </a:ext>
            </a:extLst>
          </a:blip>
          <a:srcRect t="1862" b="3429"/>
          <a:stretch>
            <a:fillRect/>
          </a:stretch>
        </p:blipFill>
        <p:spPr bwMode="auto">
          <a:xfrm>
            <a:off x="357188" y="19050"/>
            <a:ext cx="8367712" cy="640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 name="テキスト ボックス 2"/>
          <p:cNvSpPr txBox="1">
            <a:spLocks noChangeArrowheads="1"/>
          </p:cNvSpPr>
          <p:nvPr/>
        </p:nvSpPr>
        <p:spPr bwMode="auto">
          <a:xfrm>
            <a:off x="3203575" y="6516689"/>
            <a:ext cx="58293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1600" b="1" dirty="0"/>
              <a:t>「歯科口腔保健の推進に関する法律」成立記念シンポジウム資料</a:t>
            </a:r>
          </a:p>
        </p:txBody>
      </p:sp>
    </p:spTree>
    <p:extLst>
      <p:ext uri="{BB962C8B-B14F-4D97-AF65-F5344CB8AC3E}">
        <p14:creationId xmlns:p14="http://schemas.microsoft.com/office/powerpoint/2010/main" xmlns="" val="546115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図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313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テキスト ボックス 4"/>
          <p:cNvSpPr txBox="1">
            <a:spLocks noChangeArrowheads="1"/>
          </p:cNvSpPr>
          <p:nvPr/>
        </p:nvSpPr>
        <p:spPr bwMode="auto">
          <a:xfrm>
            <a:off x="3203575" y="6516689"/>
            <a:ext cx="58293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sz="2400">
                <a:solidFill>
                  <a:schemeClr val="tx1"/>
                </a:solidFill>
                <a:latin typeface="Arial" pitchFamily="34" charset="0"/>
                <a:ea typeface="ＭＳ Ｐゴシック" pitchFamily="50" charset="-128"/>
              </a:defRPr>
            </a:lvl1pPr>
            <a:lvl2pPr marL="742950" indent="-285750">
              <a:defRPr sz="2400">
                <a:solidFill>
                  <a:schemeClr val="tx1"/>
                </a:solidFill>
                <a:latin typeface="Arial" pitchFamily="34" charset="0"/>
                <a:ea typeface="ＭＳ Ｐゴシック" pitchFamily="50" charset="-128"/>
              </a:defRPr>
            </a:lvl2pPr>
            <a:lvl3pPr marL="1143000" indent="-228600">
              <a:defRPr sz="2400">
                <a:solidFill>
                  <a:schemeClr val="tx1"/>
                </a:solidFill>
                <a:latin typeface="Arial" pitchFamily="34" charset="0"/>
                <a:ea typeface="ＭＳ Ｐゴシック" pitchFamily="50" charset="-128"/>
              </a:defRPr>
            </a:lvl3pPr>
            <a:lvl4pPr marL="1600200" indent="-228600">
              <a:defRPr sz="2400">
                <a:solidFill>
                  <a:schemeClr val="tx1"/>
                </a:solidFill>
                <a:latin typeface="Arial" pitchFamily="34" charset="0"/>
                <a:ea typeface="ＭＳ Ｐゴシック" pitchFamily="50" charset="-128"/>
              </a:defRPr>
            </a:lvl4pPr>
            <a:lvl5pPr marL="2057400" indent="-228600">
              <a:defRPr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50" charset="-128"/>
              </a:defRPr>
            </a:lvl9pPr>
          </a:lstStyle>
          <a:p>
            <a:r>
              <a:rPr lang="ja-JP" altLang="en-US" sz="1600" b="1" dirty="0"/>
              <a:t>「歯科口腔保健の推進に関する法律」成立記念シンポジウム資料</a:t>
            </a:r>
          </a:p>
        </p:txBody>
      </p:sp>
    </p:spTree>
    <p:extLst>
      <p:ext uri="{BB962C8B-B14F-4D97-AF65-F5344CB8AC3E}">
        <p14:creationId xmlns:p14="http://schemas.microsoft.com/office/powerpoint/2010/main" xmlns="" val="9119361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1560</Words>
  <Application>Microsoft Office PowerPoint</Application>
  <PresentationFormat>画面に合わせる (4:3)</PresentationFormat>
  <Paragraphs>470</Paragraphs>
  <Slides>32</Slides>
  <Notes>8</Notes>
  <HiddenSlides>0</HiddenSlides>
  <MMClips>0</MMClips>
  <ScaleCrop>false</ScaleCrop>
  <HeadingPairs>
    <vt:vector size="6" baseType="variant">
      <vt:variant>
        <vt:lpstr>テーマ</vt:lpstr>
      </vt:variant>
      <vt:variant>
        <vt:i4>1</vt:i4>
      </vt:variant>
      <vt:variant>
        <vt:lpstr>埋め込まれた OLE サーバー</vt:lpstr>
      </vt:variant>
      <vt:variant>
        <vt:i4>3</vt:i4>
      </vt:variant>
      <vt:variant>
        <vt:lpstr>スライド タイトル</vt:lpstr>
      </vt:variant>
      <vt:variant>
        <vt:i4>32</vt:i4>
      </vt:variant>
    </vt:vector>
  </HeadingPairs>
  <TitlesOfParts>
    <vt:vector size="36" baseType="lpstr">
      <vt:lpstr>Office テーマ</vt:lpstr>
      <vt:lpstr>グラフ</vt:lpstr>
      <vt:lpstr>Photo Editor 写真</vt:lpstr>
      <vt:lpstr>Acrobat Document</vt:lpstr>
      <vt:lpstr>スライド 1</vt:lpstr>
      <vt:lpstr>スライド 2</vt:lpstr>
      <vt:lpstr>スライド 3</vt:lpstr>
      <vt:lpstr>スライド 4</vt:lpstr>
      <vt:lpstr>スライド 5</vt:lpstr>
      <vt:lpstr>スライド 6</vt:lpstr>
      <vt:lpstr>スライド 7</vt:lpstr>
      <vt:lpstr>スライド 8</vt:lpstr>
      <vt:lpstr>スライド 9</vt:lpstr>
      <vt:lpstr>フッ化物洗口ガイドライン</vt:lpstr>
      <vt:lpstr>集団フッ化物洗口実態調査 調査別(1983～2012年)実施状況の推移</vt:lpstr>
      <vt:lpstr>ライフステージ別のフッ化物応用</vt:lpstr>
      <vt:lpstr>スライド 13</vt:lpstr>
      <vt:lpstr>世界のフロリデーション実施状況 (2012年）</vt:lpstr>
      <vt:lpstr>スライド 15</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lpstr>スライド 25</vt:lpstr>
      <vt:lpstr>水道水フロリデーションの市民啓発活動 [ 埼玉県吉川市 ]</vt:lpstr>
      <vt:lpstr>吉川市の水道水フロリデーション 推進中止を求める要望書 平成25年8月22日</vt:lpstr>
      <vt:lpstr>選択の自由とは</vt:lpstr>
      <vt:lpstr>スライド 29</vt:lpstr>
      <vt:lpstr>スライド 30</vt:lpstr>
      <vt:lpstr>スライド 31</vt:lpstr>
      <vt:lpstr>スライド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ymmt</dc:creator>
  <cp:lastModifiedBy>ymmt</cp:lastModifiedBy>
  <cp:revision>1</cp:revision>
  <dcterms:created xsi:type="dcterms:W3CDTF">2013-10-29T23:49:56Z</dcterms:created>
  <dcterms:modified xsi:type="dcterms:W3CDTF">2013-10-29T23:54:41Z</dcterms:modified>
</cp:coreProperties>
</file>